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etropix" charset="1" panose="00000000000000000000"/>
      <p:regular r:id="rId10"/>
    </p:embeddedFont>
    <p:embeddedFont>
      <p:font typeface="Public Sans" charset="1" panose="00000000000000000000"/>
      <p:regular r:id="rId11"/>
    </p:embeddedFont>
    <p:embeddedFont>
      <p:font typeface="Public Sans Bold" charset="1" panose="00000000000000000000"/>
      <p:regular r:id="rId12"/>
    </p:embeddedFont>
    <p:embeddedFont>
      <p:font typeface="Public Sans Italics" charset="1" panose="00000000000000000000"/>
      <p:regular r:id="rId13"/>
    </p:embeddedFont>
    <p:embeddedFont>
      <p:font typeface="Public Sans Bold Italics" charset="1" panose="00000000000000000000"/>
      <p:regular r:id="rId14"/>
    </p:embeddedFont>
    <p:embeddedFont>
      <p:font typeface="Public Sans Thin" charset="1" panose="00000000000000000000"/>
      <p:regular r:id="rId15"/>
    </p:embeddedFont>
    <p:embeddedFont>
      <p:font typeface="Public Sans Thin Italics" charset="1" panose="00000000000000000000"/>
      <p:regular r:id="rId16"/>
    </p:embeddedFont>
    <p:embeddedFont>
      <p:font typeface="Public Sans Medium" charset="1" panose="00000000000000000000"/>
      <p:regular r:id="rId17"/>
    </p:embeddedFont>
    <p:embeddedFont>
      <p:font typeface="Public Sans Medium Italics" charset="1" panose="00000000000000000000"/>
      <p:regular r:id="rId18"/>
    </p:embeddedFont>
    <p:embeddedFont>
      <p:font typeface="Public Sans Heavy" charset="1" panose="00000000000000000000"/>
      <p:regular r:id="rId19"/>
    </p:embeddedFont>
    <p:embeddedFont>
      <p:font typeface="Public Sans Heavy Italics" charset="1" panose="00000000000000000000"/>
      <p:regular r:id="rId20"/>
    </p:embeddedFont>
    <p:embeddedFont>
      <p:font typeface="Roboto Mono" charset="1" panose="00000000000000000000"/>
      <p:regular r:id="rId21"/>
    </p:embeddedFont>
    <p:embeddedFont>
      <p:font typeface="Roboto Mono Bold" charset="1" panose="00000000000000000000"/>
      <p:regular r:id="rId22"/>
    </p:embeddedFont>
    <p:embeddedFont>
      <p:font typeface="Roboto Mono Italics" charset="1" panose="00000000000000000000"/>
      <p:regular r:id="rId23"/>
    </p:embeddedFont>
    <p:embeddedFont>
      <p:font typeface="Roboto Mono Bold Italics" charset="1" panose="00000000000000000000"/>
      <p:regular r:id="rId24"/>
    </p:embeddedFont>
    <p:embeddedFont>
      <p:font typeface="Roboto Mono Thin" charset="1" panose="00000000000000000000"/>
      <p:regular r:id="rId25"/>
    </p:embeddedFont>
    <p:embeddedFont>
      <p:font typeface="Roboto Mono Thin Italics" charset="1" panose="00000000000000000000"/>
      <p:regular r:id="rId26"/>
    </p:embeddedFont>
    <p:embeddedFont>
      <p:font typeface="Roboto Mono Light" charset="1" panose="00000000000000000000"/>
      <p:regular r:id="rId27"/>
    </p:embeddedFont>
    <p:embeddedFont>
      <p:font typeface="Roboto Mono Light Italics" charset="1" panose="00000000000000000000"/>
      <p:regular r:id="rId28"/>
    </p:embeddedFont>
    <p:embeddedFont>
      <p:font typeface="Roboto Mono Medium" charset="1" panose="00000000000000000000"/>
      <p:regular r:id="rId29"/>
    </p:embeddedFont>
    <p:embeddedFont>
      <p:font typeface="Roboto Mono Medium Italics" charset="1" panose="00000000000000000000"/>
      <p:regular r:id="rId30"/>
    </p:embeddedFont>
    <p:embeddedFont>
      <p:font typeface="Open Sauce" charset="1" panose="00000500000000000000"/>
      <p:regular r:id="rId31"/>
    </p:embeddedFont>
    <p:embeddedFont>
      <p:font typeface="Open Sauce Bold" charset="1" panose="00000800000000000000"/>
      <p:regular r:id="rId32"/>
    </p:embeddedFont>
    <p:embeddedFont>
      <p:font typeface="Open Sauce Italics" charset="1" panose="00000500000000000000"/>
      <p:regular r:id="rId33"/>
    </p:embeddedFont>
    <p:embeddedFont>
      <p:font typeface="Open Sauce Bold Italics" charset="1" panose="00000800000000000000"/>
      <p:regular r:id="rId34"/>
    </p:embeddedFont>
    <p:embeddedFont>
      <p:font typeface="Open Sauce Light" charset="1" panose="00000400000000000000"/>
      <p:regular r:id="rId35"/>
    </p:embeddedFont>
    <p:embeddedFont>
      <p:font typeface="Open Sauce Light Italics" charset="1" panose="00000400000000000000"/>
      <p:regular r:id="rId36"/>
    </p:embeddedFont>
    <p:embeddedFont>
      <p:font typeface="Open Sauce Medium" charset="1" panose="00000600000000000000"/>
      <p:regular r:id="rId37"/>
    </p:embeddedFont>
    <p:embeddedFont>
      <p:font typeface="Open Sauce Medium Italics" charset="1" panose="00000600000000000000"/>
      <p:regular r:id="rId38"/>
    </p:embeddedFont>
    <p:embeddedFont>
      <p:font typeface="Open Sauce Semi-Bold" charset="1" panose="00000700000000000000"/>
      <p:regular r:id="rId39"/>
    </p:embeddedFont>
    <p:embeddedFont>
      <p:font typeface="Open Sauce Semi-Bold Italics" charset="1" panose="00000700000000000000"/>
      <p:regular r:id="rId40"/>
    </p:embeddedFont>
    <p:embeddedFont>
      <p:font typeface="Open Sauce Heavy" charset="1" panose="00000A00000000000000"/>
      <p:regular r:id="rId41"/>
    </p:embeddedFont>
    <p:embeddedFont>
      <p:font typeface="Open Sauce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slide9.xml" Type="http://schemas.openxmlformats.org/officeDocument/2006/relationships/slid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slide9.xml" Type="http://schemas.openxmlformats.org/officeDocument/2006/relationships/slide"/><Relationship Id="rId17" Target="../media/image104.png" Type="http://schemas.openxmlformats.org/officeDocument/2006/relationships/image"/><Relationship Id="rId18" Target="../media/image105.png" Type="http://schemas.openxmlformats.org/officeDocument/2006/relationships/image"/><Relationship Id="rId19" Target="../media/image96.png" Type="http://schemas.openxmlformats.org/officeDocument/2006/relationships/image"/><Relationship Id="rId2" Target="../media/image8.png" Type="http://schemas.openxmlformats.org/officeDocument/2006/relationships/image"/><Relationship Id="rId20" Target="../media/image97.sv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slide9.xml" Type="http://schemas.openxmlformats.org/officeDocument/2006/relationships/slide"/><Relationship Id="rId19" Target="../media/image106.png" Type="http://schemas.openxmlformats.org/officeDocument/2006/relationships/image"/><Relationship Id="rId2" Target="../media/image6.png" Type="http://schemas.openxmlformats.org/officeDocument/2006/relationships/image"/><Relationship Id="rId20" Target="../media/image107.png" Type="http://schemas.openxmlformats.org/officeDocument/2006/relationships/image"/><Relationship Id="rId21" Target="../media/image108.png" Type="http://schemas.openxmlformats.org/officeDocument/2006/relationships/image"/><Relationship Id="rId22" Target="../media/image109.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12.png" Type="http://schemas.openxmlformats.org/officeDocument/2006/relationships/image"/><Relationship Id="rId19" Target="../media/image13.svg" Type="http://schemas.openxmlformats.org/officeDocument/2006/relationships/image"/><Relationship Id="rId2" Target="../media/image96.png" Type="http://schemas.openxmlformats.org/officeDocument/2006/relationships/image"/><Relationship Id="rId3" Target="../media/image97.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96.png" Type="http://schemas.openxmlformats.org/officeDocument/2006/relationships/image"/><Relationship Id="rId3" Target="../media/image97.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96.png" Type="http://schemas.openxmlformats.org/officeDocument/2006/relationships/image"/><Relationship Id="rId3" Target="../media/image97.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96.png" Type="http://schemas.openxmlformats.org/officeDocument/2006/relationships/image"/><Relationship Id="rId3" Target="../media/image97.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112.png" Type="http://schemas.openxmlformats.org/officeDocument/2006/relationships/image"/><Relationship Id="rId12" Target="../media/image113.svg" Type="http://schemas.openxmlformats.org/officeDocument/2006/relationships/image"/><Relationship Id="rId13" Target="../media/image114.jpeg" Type="http://schemas.openxmlformats.org/officeDocument/2006/relationships/image"/><Relationship Id="rId14" Target="../media/VAFpi-ZfLCU.mp4" Type="http://schemas.openxmlformats.org/officeDocument/2006/relationships/video"/><Relationship Id="rId15" Target="../media/VAFpi-ZfLCU.mp4" Type="http://schemas.microsoft.com/office/2007/relationships/media"/><Relationship Id="rId2" Target="slide9.xml" Type="http://schemas.openxmlformats.org/officeDocument/2006/relationships/slide"/><Relationship Id="rId3" Target="../media/image41.png" Type="http://schemas.openxmlformats.org/officeDocument/2006/relationships/image"/><Relationship Id="rId4" Target="../media/image42.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8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22.png" Type="http://schemas.openxmlformats.org/officeDocument/2006/relationships/image"/><Relationship Id="rId20" Target="../media/image21.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media/image27.png" Type="http://schemas.openxmlformats.org/officeDocument/2006/relationships/image"/><Relationship Id="rId20" Target="slide9.xml" Type="http://schemas.openxmlformats.org/officeDocument/2006/relationships/slid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8.png" Type="http://schemas.openxmlformats.org/officeDocument/2006/relationships/image"/><Relationship Id="rId17" Target="../media/image9.svg" Type="http://schemas.openxmlformats.org/officeDocument/2006/relationships/image"/><Relationship Id="rId18" Target="../media/image10.png" Type="http://schemas.openxmlformats.org/officeDocument/2006/relationships/image"/><Relationship Id="rId19" Target="../media/image11.svg" Type="http://schemas.openxmlformats.org/officeDocument/2006/relationships/image"/><Relationship Id="rId2" Target="../media/image31.png" Type="http://schemas.openxmlformats.org/officeDocument/2006/relationships/image"/><Relationship Id="rId20" Target="../media/image12.png" Type="http://schemas.openxmlformats.org/officeDocument/2006/relationships/image"/><Relationship Id="rId21" Target="../media/image13.svg" Type="http://schemas.openxmlformats.org/officeDocument/2006/relationships/image"/><Relationship Id="rId22" Target="../media/image14.png" Type="http://schemas.openxmlformats.org/officeDocument/2006/relationships/image"/><Relationship Id="rId23" Target="../media/image15.svg" Type="http://schemas.openxmlformats.org/officeDocument/2006/relationships/image"/><Relationship Id="rId24" Target="../media/image16.png" Type="http://schemas.openxmlformats.org/officeDocument/2006/relationships/image"/><Relationship Id="rId25" Target="../media/image17.svg" Type="http://schemas.openxmlformats.org/officeDocument/2006/relationships/image"/><Relationship Id="rId26" Target="../media/image18.png" Type="http://schemas.openxmlformats.org/officeDocument/2006/relationships/image"/><Relationship Id="rId27" Target="../media/image19.svg" Type="http://schemas.openxmlformats.org/officeDocument/2006/relationships/image"/><Relationship Id="rId28" Target="../media/image20.png" Type="http://schemas.openxmlformats.org/officeDocument/2006/relationships/image"/><Relationship Id="rId29" Target="../media/image21.svg" Type="http://schemas.openxmlformats.org/officeDocument/2006/relationships/image"/><Relationship Id="rId3" Target="../media/image3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jpeg" Type="http://schemas.openxmlformats.org/officeDocument/2006/relationships/image"/><Relationship Id="rId12" Target="../media/VAFpjebsIXo.mp4" Type="http://schemas.openxmlformats.org/officeDocument/2006/relationships/video"/><Relationship Id="rId13" Target="../media/VAFpjebsIXo.mp4" Type="http://schemas.microsoft.com/office/2007/relationships/media"/><Relationship Id="rId14" Target="../media/image51.png" Type="http://schemas.openxmlformats.org/officeDocument/2006/relationships/image"/><Relationship Id="rId15" Target="../media/image52.svg" Type="http://schemas.openxmlformats.org/officeDocument/2006/relationships/image"/><Relationship Id="rId16" Target="../media/image53.jpeg" Type="http://schemas.openxmlformats.org/officeDocument/2006/relationships/image"/><Relationship Id="rId17" Target="../media/VAFpjYIvq-k.mp4" Type="http://schemas.openxmlformats.org/officeDocument/2006/relationships/video"/><Relationship Id="rId18" Target="../media/VAFpjYIvq-k.mp4" Type="http://schemas.microsoft.com/office/2007/relationships/media"/><Relationship Id="rId19" Target="../media/image54.png" Type="http://schemas.openxmlformats.org/officeDocument/2006/relationships/image"/><Relationship Id="rId2" Target="../media/image43.png" Type="http://schemas.openxmlformats.org/officeDocument/2006/relationships/image"/><Relationship Id="rId20" Target="../media/image55.svg" Type="http://schemas.openxmlformats.org/officeDocument/2006/relationships/image"/><Relationship Id="rId21" Target="../media/image56.jpeg" Type="http://schemas.openxmlformats.org/officeDocument/2006/relationships/image"/><Relationship Id="rId22" Target="../media/VAFpjXBqq1Q.mp4" Type="http://schemas.openxmlformats.org/officeDocument/2006/relationships/video"/><Relationship Id="rId23" Target="../media/VAFpjXBqq1Q.mp4" Type="http://schemas.microsoft.com/office/2007/relationships/media"/><Relationship Id="rId24" Target="../media/image57.jpeg" Type="http://schemas.openxmlformats.org/officeDocument/2006/relationships/image"/><Relationship Id="rId25" Target="../media/VAFpjT9l2XY.mp4" Type="http://schemas.openxmlformats.org/officeDocument/2006/relationships/video"/><Relationship Id="rId26" Target="../media/VAFpjT9l2XY.mp4" Type="http://schemas.microsoft.com/office/2007/relationships/media"/><Relationship Id="rId27" Target="../media/image58.jpeg" Type="http://schemas.openxmlformats.org/officeDocument/2006/relationships/image"/><Relationship Id="rId28" Target="../media/VAFpjQBeIaw.mp4" Type="http://schemas.openxmlformats.org/officeDocument/2006/relationships/video"/><Relationship Id="rId29" Target="../media/VAFpjQBeIaw.mp4" Type="http://schemas.microsoft.com/office/2007/relationships/media"/><Relationship Id="rId3" Target="../media/image44.svg" Type="http://schemas.openxmlformats.org/officeDocument/2006/relationships/image"/><Relationship Id="rId30" Target="../media/image59.png" Type="http://schemas.openxmlformats.org/officeDocument/2006/relationships/image"/><Relationship Id="rId31" Target="../media/image60.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jpeg" Type="http://schemas.openxmlformats.org/officeDocument/2006/relationships/image"/><Relationship Id="rId7" Target="../media/VAFpjVpCxR8.mp4" Type="http://schemas.openxmlformats.org/officeDocument/2006/relationships/video"/><Relationship Id="rId8" Target="../media/VAFpjVpCxR8.mp4" Type="http://schemas.microsoft.com/office/2007/relationships/media"/><Relationship Id="rId9" Target="../media/image4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13" Target="../media/image69.png" Type="http://schemas.openxmlformats.org/officeDocument/2006/relationships/image"/><Relationship Id="rId14" Target="../media/image70.svg" Type="http://schemas.openxmlformats.org/officeDocument/2006/relationships/image"/><Relationship Id="rId15" Target="../media/image71.png" Type="http://schemas.openxmlformats.org/officeDocument/2006/relationships/image"/><Relationship Id="rId16" Target="../media/image72.svg" Type="http://schemas.openxmlformats.org/officeDocument/2006/relationships/image"/><Relationship Id="rId17" Target="../media/image73.png" Type="http://schemas.openxmlformats.org/officeDocument/2006/relationships/image"/><Relationship Id="rId18" Target="../media/image74.svg" Type="http://schemas.openxmlformats.org/officeDocument/2006/relationships/image"/><Relationship Id="rId19" Target="../media/image75.png" Type="http://schemas.openxmlformats.org/officeDocument/2006/relationships/image"/><Relationship Id="rId2" Target="../media/image43.png" Type="http://schemas.openxmlformats.org/officeDocument/2006/relationships/image"/><Relationship Id="rId20" Target="../media/image76.svg" Type="http://schemas.openxmlformats.org/officeDocument/2006/relationships/image"/><Relationship Id="rId21" Target="../media/image77.png" Type="http://schemas.openxmlformats.org/officeDocument/2006/relationships/image"/><Relationship Id="rId22" Target="../media/image78.svg" Type="http://schemas.openxmlformats.org/officeDocument/2006/relationships/image"/><Relationship Id="rId23" Target="../media/image79.png" Type="http://schemas.openxmlformats.org/officeDocument/2006/relationships/image"/><Relationship Id="rId24" Target="../media/image80.svg" Type="http://schemas.openxmlformats.org/officeDocument/2006/relationships/image"/><Relationship Id="rId25" Target="../media/image25.png" Type="http://schemas.openxmlformats.org/officeDocument/2006/relationships/image"/><Relationship Id="rId26" Target="../media/image26.svg" Type="http://schemas.openxmlformats.org/officeDocument/2006/relationships/image"/><Relationship Id="rId27" Target="../media/image81.png" Type="http://schemas.openxmlformats.org/officeDocument/2006/relationships/image"/><Relationship Id="rId28" Target="../media/image82.svg" Type="http://schemas.openxmlformats.org/officeDocument/2006/relationships/image"/><Relationship Id="rId29" Target="../media/image83.png" Type="http://schemas.openxmlformats.org/officeDocument/2006/relationships/image"/><Relationship Id="rId3" Target="../media/image44.svg" Type="http://schemas.openxmlformats.org/officeDocument/2006/relationships/image"/><Relationship Id="rId30" Target="../media/image84.svg" Type="http://schemas.openxmlformats.org/officeDocument/2006/relationships/image"/><Relationship Id="rId31" Target="../media/image85.png" Type="http://schemas.openxmlformats.org/officeDocument/2006/relationships/image"/><Relationship Id="rId32" Target="../media/image86.svg" Type="http://schemas.openxmlformats.org/officeDocument/2006/relationships/image"/><Relationship Id="rId33" Target="../media/image87.png" Type="http://schemas.openxmlformats.org/officeDocument/2006/relationships/image"/><Relationship Id="rId34" Target="../media/image88.svg" Type="http://schemas.openxmlformats.org/officeDocument/2006/relationships/image"/><Relationship Id="rId4" Target="slide9.xml" Type="http://schemas.openxmlformats.org/officeDocument/2006/relationships/slid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slide9.xml" Type="http://schemas.openxmlformats.org/officeDocument/2006/relationships/slide"/><Relationship Id="rId18" Target="../media/image94.png" Type="http://schemas.openxmlformats.org/officeDocument/2006/relationships/image"/><Relationship Id="rId19" Target="../media/image95.svg" Type="http://schemas.openxmlformats.org/officeDocument/2006/relationships/image"/><Relationship Id="rId2" Target="../media/image93.png" Type="http://schemas.openxmlformats.org/officeDocument/2006/relationships/image"/><Relationship Id="rId20" Target="../media/image96.png" Type="http://schemas.openxmlformats.org/officeDocument/2006/relationships/image"/><Relationship Id="rId21" Target="../media/image97.sv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100.png" Type="http://schemas.openxmlformats.org/officeDocument/2006/relationships/image"/><Relationship Id="rId19" Target="../media/image101.svg" Type="http://schemas.openxmlformats.org/officeDocument/2006/relationships/image"/><Relationship Id="rId2" Target="../media/image96.png" Type="http://schemas.openxmlformats.org/officeDocument/2006/relationships/image"/><Relationship Id="rId20" Target="../media/image102.png" Type="http://schemas.openxmlformats.org/officeDocument/2006/relationships/image"/><Relationship Id="rId21" Target="../media/image103.svg" Type="http://schemas.openxmlformats.org/officeDocument/2006/relationships/image"/><Relationship Id="rId3" Target="../media/image97.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3071470" y="2810029"/>
            <a:ext cx="3085000" cy="3085000"/>
          </a:xfrm>
          <a:custGeom>
            <a:avLst/>
            <a:gdLst/>
            <a:ahLst/>
            <a:cxnLst/>
            <a:rect r="r" b="b" t="t" l="l"/>
            <a:pathLst>
              <a:path h="3085000" w="3085000">
                <a:moveTo>
                  <a:pt x="0" y="0"/>
                </a:moveTo>
                <a:lnTo>
                  <a:pt x="3085001" y="0"/>
                </a:lnTo>
                <a:lnTo>
                  <a:pt x="3085001"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21882" y="3173408"/>
            <a:ext cx="2958980" cy="2644230"/>
            <a:chOff x="0" y="0"/>
            <a:chExt cx="3945307" cy="3525640"/>
          </a:xfrm>
        </p:grpSpPr>
        <p:pic>
          <p:nvPicPr>
            <p:cNvPr name="Picture 4" id="4"/>
            <p:cNvPicPr>
              <a:picLocks noChangeAspect="true"/>
            </p:cNvPicPr>
            <p:nvPr/>
          </p:nvPicPr>
          <p:blipFill>
            <a:blip r:embed="rId4"/>
            <a:srcRect l="12698" t="0" r="12698" b="0"/>
            <a:stretch>
              <a:fillRect/>
            </a:stretch>
          </p:blipFill>
          <p:spPr>
            <a:xfrm flipH="false" flipV="false">
              <a:off x="0" y="0"/>
              <a:ext cx="3945307" cy="3525640"/>
            </a:xfrm>
            <a:prstGeom prst="rect">
              <a:avLst/>
            </a:prstGeom>
          </p:spPr>
        </p:pic>
      </p:grpSp>
      <p:sp>
        <p:nvSpPr>
          <p:cNvPr name="Freeform 5" id="5"/>
          <p:cNvSpPr/>
          <p:nvPr/>
        </p:nvSpPr>
        <p:spPr>
          <a:xfrm flipH="false" flipV="false" rot="0">
            <a:off x="7860693" y="2810029"/>
            <a:ext cx="3085000" cy="3085000"/>
          </a:xfrm>
          <a:custGeom>
            <a:avLst/>
            <a:gdLst/>
            <a:ahLst/>
            <a:cxnLst/>
            <a:rect r="r" b="b" t="t" l="l"/>
            <a:pathLst>
              <a:path h="3085000" w="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923703" y="3173408"/>
            <a:ext cx="2958980" cy="2644230"/>
            <a:chOff x="0" y="0"/>
            <a:chExt cx="3945307" cy="3525640"/>
          </a:xfrm>
        </p:grpSpPr>
        <p:pic>
          <p:nvPicPr>
            <p:cNvPr name="Picture 7" id="7"/>
            <p:cNvPicPr>
              <a:picLocks noChangeAspect="true"/>
            </p:cNvPicPr>
            <p:nvPr/>
          </p:nvPicPr>
          <p:blipFill>
            <a:blip r:embed="rId5"/>
            <a:srcRect l="0" t="19388" r="0" b="30344"/>
            <a:stretch>
              <a:fillRect/>
            </a:stretch>
          </p:blipFill>
          <p:spPr>
            <a:xfrm flipH="false" flipV="false">
              <a:off x="0" y="0"/>
              <a:ext cx="3945307" cy="3525640"/>
            </a:xfrm>
            <a:prstGeom prst="rect">
              <a:avLst/>
            </a:prstGeom>
          </p:spPr>
        </p:pic>
      </p:grpSp>
      <p:sp>
        <p:nvSpPr>
          <p:cNvPr name="Freeform 8" id="8"/>
          <p:cNvSpPr/>
          <p:nvPr/>
        </p:nvSpPr>
        <p:spPr>
          <a:xfrm flipH="false" flipV="false" rot="0">
            <a:off x="12649916" y="2810029"/>
            <a:ext cx="3085000" cy="3085000"/>
          </a:xfrm>
          <a:custGeom>
            <a:avLst/>
            <a:gdLst/>
            <a:ahLst/>
            <a:cxnLst/>
            <a:rect r="r" b="b" t="t" l="l"/>
            <a:pathLst>
              <a:path h="3085000" w="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712926" y="3173408"/>
            <a:ext cx="2958980" cy="2644230"/>
            <a:chOff x="0" y="0"/>
            <a:chExt cx="3945307" cy="3525640"/>
          </a:xfrm>
        </p:grpSpPr>
        <p:pic>
          <p:nvPicPr>
            <p:cNvPr name="Picture 10" id="10"/>
            <p:cNvPicPr>
              <a:picLocks noChangeAspect="true"/>
            </p:cNvPicPr>
            <p:nvPr/>
          </p:nvPicPr>
          <p:blipFill>
            <a:blip r:embed="rId6"/>
            <a:srcRect l="0" t="5318" r="0" b="5318"/>
            <a:stretch>
              <a:fillRect/>
            </a:stretch>
          </p:blipFill>
          <p:spPr>
            <a:xfrm flipH="false" flipV="false">
              <a:off x="0" y="0"/>
              <a:ext cx="3945307" cy="3525640"/>
            </a:xfrm>
            <a:prstGeom prst="rect">
              <a:avLst/>
            </a:prstGeom>
          </p:spPr>
        </p:pic>
      </p:grpSp>
      <p:sp>
        <p:nvSpPr>
          <p:cNvPr name="Freeform 11" id="11"/>
          <p:cNvSpPr/>
          <p:nvPr/>
        </p:nvSpPr>
        <p:spPr>
          <a:xfrm flipH="false" flipV="false" rot="0">
            <a:off x="16285215" y="1187704"/>
            <a:ext cx="974085" cy="745618"/>
          </a:xfrm>
          <a:custGeom>
            <a:avLst/>
            <a:gdLst/>
            <a:ahLst/>
            <a:cxnLst/>
            <a:rect r="r" b="b" t="t" l="l"/>
            <a:pathLst>
              <a:path h="745618" w="974085">
                <a:moveTo>
                  <a:pt x="0" y="0"/>
                </a:moveTo>
                <a:lnTo>
                  <a:pt x="974085" y="0"/>
                </a:lnTo>
                <a:lnTo>
                  <a:pt x="974085" y="745617"/>
                </a:lnTo>
                <a:lnTo>
                  <a:pt x="0" y="745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14" id="14"/>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25" id="25"/>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23" action="ppaction://hlinksldjump"/>
                </a:rPr>
                <a:t>Back to Agenda Page</a:t>
              </a:r>
            </a:p>
          </p:txBody>
        </p:sp>
      </p:grpSp>
      <p:sp>
        <p:nvSpPr>
          <p:cNvPr name="TextBox 26" id="26"/>
          <p:cNvSpPr txBox="true"/>
          <p:nvPr/>
        </p:nvSpPr>
        <p:spPr>
          <a:xfrm rot="0">
            <a:off x="1287893" y="1019175"/>
            <a:ext cx="11362023" cy="1073150"/>
          </a:xfrm>
          <a:prstGeom prst="rect">
            <a:avLst/>
          </a:prstGeom>
        </p:spPr>
        <p:txBody>
          <a:bodyPr anchor="t" rtlCol="false" tIns="0" lIns="0" bIns="0" rIns="0">
            <a:spAutoFit/>
          </a:bodyPr>
          <a:lstStyle/>
          <a:p>
            <a:pPr>
              <a:lnSpc>
                <a:spcPts val="6999"/>
              </a:lnSpc>
            </a:pPr>
            <a:r>
              <a:rPr lang="en-US" sz="6999">
                <a:solidFill>
                  <a:srgbClr val="FFFFFF"/>
                </a:solidFill>
                <a:latin typeface="Retropix"/>
              </a:rPr>
              <a:t>PROPONENTS:</a:t>
            </a:r>
          </a:p>
        </p:txBody>
      </p:sp>
      <p:grpSp>
        <p:nvGrpSpPr>
          <p:cNvPr name="Group 27" id="27"/>
          <p:cNvGrpSpPr/>
          <p:nvPr/>
        </p:nvGrpSpPr>
        <p:grpSpPr>
          <a:xfrm rot="0">
            <a:off x="2727096" y="6018732"/>
            <a:ext cx="3857003" cy="1458239"/>
            <a:chOff x="0" y="0"/>
            <a:chExt cx="5142670" cy="1944319"/>
          </a:xfrm>
        </p:grpSpPr>
        <p:sp>
          <p:nvSpPr>
            <p:cNvPr name="TextBox 28" id="28"/>
            <p:cNvSpPr txBox="true"/>
            <p:nvPr/>
          </p:nvSpPr>
          <p:spPr>
            <a:xfrm rot="0">
              <a:off x="0" y="1485002"/>
              <a:ext cx="5142670" cy="459316"/>
            </a:xfrm>
            <a:prstGeom prst="rect">
              <a:avLst/>
            </a:prstGeom>
          </p:spPr>
          <p:txBody>
            <a:bodyPr anchor="t" rtlCol="false" tIns="0" lIns="0" bIns="0" rIns="0">
              <a:spAutoFit/>
            </a:bodyPr>
            <a:lstStyle/>
            <a:p>
              <a:pPr algn="ctr">
                <a:lnSpc>
                  <a:spcPts val="2800"/>
                </a:lnSpc>
              </a:pPr>
            </a:p>
          </p:txBody>
        </p:sp>
        <p:sp>
          <p:nvSpPr>
            <p:cNvPr name="TextBox 29" id="29"/>
            <p:cNvSpPr txBox="true"/>
            <p:nvPr/>
          </p:nvSpPr>
          <p:spPr>
            <a:xfrm rot="0">
              <a:off x="0" y="-66675"/>
              <a:ext cx="4958386" cy="1362075"/>
            </a:xfrm>
            <a:prstGeom prst="rect">
              <a:avLst/>
            </a:prstGeom>
          </p:spPr>
          <p:txBody>
            <a:bodyPr anchor="t" rtlCol="false" tIns="0" lIns="0" bIns="0" rIns="0">
              <a:spAutoFit/>
            </a:bodyPr>
            <a:lstStyle/>
            <a:p>
              <a:pPr algn="ctr">
                <a:lnSpc>
                  <a:spcPts val="3840"/>
                </a:lnSpc>
              </a:pPr>
              <a:r>
                <a:rPr lang="en-US" sz="3200">
                  <a:solidFill>
                    <a:srgbClr val="FFFFFF"/>
                  </a:solidFill>
                  <a:latin typeface="Retropix"/>
                </a:rPr>
                <a:t>Gallardo, </a:t>
              </a:r>
            </a:p>
            <a:p>
              <a:pPr algn="ctr" marL="0" indent="0" lvl="0">
                <a:lnSpc>
                  <a:spcPts val="3840"/>
                </a:lnSpc>
              </a:pPr>
              <a:r>
                <a:rPr lang="en-US" sz="3200">
                  <a:solidFill>
                    <a:srgbClr val="FFFFFF"/>
                  </a:solidFill>
                  <a:latin typeface="Retropix"/>
                </a:rPr>
                <a:t>Matthew</a:t>
              </a:r>
            </a:p>
          </p:txBody>
        </p:sp>
      </p:grpSp>
      <p:sp>
        <p:nvSpPr>
          <p:cNvPr name="TextBox 30" id="30"/>
          <p:cNvSpPr txBox="true"/>
          <p:nvPr/>
        </p:nvSpPr>
        <p:spPr>
          <a:xfrm rot="0">
            <a:off x="7543799" y="5952057"/>
            <a:ext cx="3718789" cy="1038225"/>
          </a:xfrm>
          <a:prstGeom prst="rect">
            <a:avLst/>
          </a:prstGeom>
        </p:spPr>
        <p:txBody>
          <a:bodyPr anchor="t" rtlCol="false" tIns="0" lIns="0" bIns="0" rIns="0">
            <a:spAutoFit/>
          </a:bodyPr>
          <a:lstStyle/>
          <a:p>
            <a:pPr algn="ctr" marL="0" indent="0" lvl="0">
              <a:lnSpc>
                <a:spcPts val="3840"/>
              </a:lnSpc>
            </a:pPr>
            <a:r>
              <a:rPr lang="en-US" sz="3200">
                <a:solidFill>
                  <a:srgbClr val="FFFFFF"/>
                </a:solidFill>
                <a:latin typeface="Retropix"/>
              </a:rPr>
              <a:t>Guevarra, John Joemer</a:t>
            </a:r>
          </a:p>
        </p:txBody>
      </p:sp>
      <p:sp>
        <p:nvSpPr>
          <p:cNvPr name="TextBox 31" id="31"/>
          <p:cNvSpPr txBox="true"/>
          <p:nvPr/>
        </p:nvSpPr>
        <p:spPr>
          <a:xfrm rot="0">
            <a:off x="12333022" y="5952057"/>
            <a:ext cx="3718789" cy="1038225"/>
          </a:xfrm>
          <a:prstGeom prst="rect">
            <a:avLst/>
          </a:prstGeom>
        </p:spPr>
        <p:txBody>
          <a:bodyPr anchor="t" rtlCol="false" tIns="0" lIns="0" bIns="0" rIns="0">
            <a:spAutoFit/>
          </a:bodyPr>
          <a:lstStyle/>
          <a:p>
            <a:pPr algn="ctr">
              <a:lnSpc>
                <a:spcPts val="3840"/>
              </a:lnSpc>
            </a:pPr>
            <a:r>
              <a:rPr lang="en-US" sz="3200">
                <a:solidFill>
                  <a:srgbClr val="FFFFFF"/>
                </a:solidFill>
                <a:latin typeface="Retropix"/>
              </a:rPr>
              <a:t>Rapiza, </a:t>
            </a:r>
          </a:p>
          <a:p>
            <a:pPr algn="ctr" marL="0" indent="0" lvl="0">
              <a:lnSpc>
                <a:spcPts val="3840"/>
              </a:lnSpc>
            </a:pPr>
            <a:r>
              <a:rPr lang="en-US" sz="3200">
                <a:solidFill>
                  <a:srgbClr val="FFFFFF"/>
                </a:solidFill>
                <a:latin typeface="Retropix"/>
              </a:rPr>
              <a:t>Leinard 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0" y="9052698"/>
            <a:ext cx="18288000" cy="1234302"/>
            <a:chOff x="0" y="0"/>
            <a:chExt cx="4816593" cy="325084"/>
          </a:xfrm>
        </p:grpSpPr>
        <p:sp>
          <p:nvSpPr>
            <p:cNvPr name="Freeform 3" id="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4" id="4"/>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grpSp>
        <p:nvGrpSpPr>
          <p:cNvPr name="Group 5" id="5"/>
          <p:cNvGrpSpPr/>
          <p:nvPr/>
        </p:nvGrpSpPr>
        <p:grpSpPr>
          <a:xfrm rot="0">
            <a:off x="237414" y="9267586"/>
            <a:ext cx="804526" cy="804526"/>
            <a:chOff x="0" y="0"/>
            <a:chExt cx="1072702" cy="1072702"/>
          </a:xfrm>
        </p:grpSpPr>
        <p:sp>
          <p:nvSpPr>
            <p:cNvPr name="Freeform 6" id="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15109868" y="9297158"/>
            <a:ext cx="2801811" cy="712035"/>
            <a:chOff x="0" y="0"/>
            <a:chExt cx="737925" cy="187532"/>
          </a:xfrm>
        </p:grpSpPr>
        <p:sp>
          <p:nvSpPr>
            <p:cNvPr name="Freeform 14" id="1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16" action="ppaction://hlinksldjump"/>
                </a:rPr>
                <a:t>Back to Agenda Page</a:t>
              </a:r>
            </a:p>
          </p:txBody>
        </p:sp>
      </p:grpSp>
      <p:sp>
        <p:nvSpPr>
          <p:cNvPr name="Freeform 16" id="16"/>
          <p:cNvSpPr/>
          <p:nvPr/>
        </p:nvSpPr>
        <p:spPr>
          <a:xfrm flipH="false" flipV="false" rot="0">
            <a:off x="3224046" y="275101"/>
            <a:ext cx="5343702" cy="8397246"/>
          </a:xfrm>
          <a:custGeom>
            <a:avLst/>
            <a:gdLst/>
            <a:ahLst/>
            <a:cxnLst/>
            <a:rect r="r" b="b" t="t" l="l"/>
            <a:pathLst>
              <a:path h="8397246" w="5343702">
                <a:moveTo>
                  <a:pt x="0" y="0"/>
                </a:moveTo>
                <a:lnTo>
                  <a:pt x="5343701" y="0"/>
                </a:lnTo>
                <a:lnTo>
                  <a:pt x="5343701" y="8397246"/>
                </a:lnTo>
                <a:lnTo>
                  <a:pt x="0" y="8397246"/>
                </a:lnTo>
                <a:lnTo>
                  <a:pt x="0" y="0"/>
                </a:lnTo>
                <a:close/>
              </a:path>
            </a:pathLst>
          </a:custGeom>
          <a:blipFill>
            <a:blip r:embed="rId17"/>
            <a:stretch>
              <a:fillRect l="0" t="0" r="0" b="0"/>
            </a:stretch>
          </a:blipFill>
        </p:spPr>
      </p:sp>
      <p:sp>
        <p:nvSpPr>
          <p:cNvPr name="Freeform 17" id="17"/>
          <p:cNvSpPr/>
          <p:nvPr/>
        </p:nvSpPr>
        <p:spPr>
          <a:xfrm flipH="false" flipV="false" rot="0">
            <a:off x="11866135" y="1434434"/>
            <a:ext cx="5921888" cy="7049867"/>
          </a:xfrm>
          <a:custGeom>
            <a:avLst/>
            <a:gdLst/>
            <a:ahLst/>
            <a:cxnLst/>
            <a:rect r="r" b="b" t="t" l="l"/>
            <a:pathLst>
              <a:path h="7049867" w="5921888">
                <a:moveTo>
                  <a:pt x="0" y="0"/>
                </a:moveTo>
                <a:lnTo>
                  <a:pt x="5921889" y="0"/>
                </a:lnTo>
                <a:lnTo>
                  <a:pt x="5921889" y="7049867"/>
                </a:lnTo>
                <a:lnTo>
                  <a:pt x="0" y="7049867"/>
                </a:lnTo>
                <a:lnTo>
                  <a:pt x="0" y="0"/>
                </a:lnTo>
                <a:close/>
              </a:path>
            </a:pathLst>
          </a:custGeom>
          <a:blipFill>
            <a:blip r:embed="rId18"/>
            <a:stretch>
              <a:fillRect l="0" t="0" r="0" b="0"/>
            </a:stretch>
          </a:blipFill>
        </p:spPr>
      </p:sp>
      <p:sp>
        <p:nvSpPr>
          <p:cNvPr name="TextBox 18" id="18"/>
          <p:cNvSpPr txBox="true"/>
          <p:nvPr/>
        </p:nvSpPr>
        <p:spPr>
          <a:xfrm rot="0">
            <a:off x="6549656" y="9213850"/>
            <a:ext cx="11362023" cy="1073150"/>
          </a:xfrm>
          <a:prstGeom prst="rect">
            <a:avLst/>
          </a:prstGeom>
        </p:spPr>
        <p:txBody>
          <a:bodyPr anchor="t" rtlCol="false" tIns="0" lIns="0" bIns="0" rIns="0">
            <a:spAutoFit/>
          </a:bodyPr>
          <a:lstStyle/>
          <a:p>
            <a:pPr>
              <a:lnSpc>
                <a:spcPts val="6999"/>
              </a:lnSpc>
            </a:pPr>
            <a:r>
              <a:rPr lang="en-US" sz="6999">
                <a:solidFill>
                  <a:srgbClr val="000000"/>
                </a:solidFill>
                <a:latin typeface="Retropix"/>
              </a:rPr>
              <a:t>METHODOLOGY</a:t>
            </a:r>
          </a:p>
        </p:txBody>
      </p:sp>
      <p:sp>
        <p:nvSpPr>
          <p:cNvPr name="Freeform 19" id="19"/>
          <p:cNvSpPr/>
          <p:nvPr/>
        </p:nvSpPr>
        <p:spPr>
          <a:xfrm flipH="false" flipV="false" rot="0">
            <a:off x="365394" y="4854601"/>
            <a:ext cx="3470603" cy="1735302"/>
          </a:xfrm>
          <a:custGeom>
            <a:avLst/>
            <a:gdLst/>
            <a:ahLst/>
            <a:cxnLst/>
            <a:rect r="r" b="b" t="t" l="l"/>
            <a:pathLst>
              <a:path h="1735302" w="3470603">
                <a:moveTo>
                  <a:pt x="0" y="0"/>
                </a:moveTo>
                <a:lnTo>
                  <a:pt x="3470603" y="0"/>
                </a:lnTo>
                <a:lnTo>
                  <a:pt x="3470603" y="1735301"/>
                </a:lnTo>
                <a:lnTo>
                  <a:pt x="0" y="173530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624296" y="5079301"/>
            <a:ext cx="3470603" cy="1735302"/>
          </a:xfrm>
          <a:custGeom>
            <a:avLst/>
            <a:gdLst/>
            <a:ahLst/>
            <a:cxnLst/>
            <a:rect r="r" b="b" t="t" l="l"/>
            <a:pathLst>
              <a:path h="1735302" w="3470603">
                <a:moveTo>
                  <a:pt x="0" y="0"/>
                </a:moveTo>
                <a:lnTo>
                  <a:pt x="3470603" y="0"/>
                </a:lnTo>
                <a:lnTo>
                  <a:pt x="3470603" y="1735302"/>
                </a:lnTo>
                <a:lnTo>
                  <a:pt x="0" y="17353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1009851" y="5885091"/>
            <a:ext cx="2653536" cy="463742"/>
          </a:xfrm>
          <a:prstGeom prst="rect">
            <a:avLst/>
          </a:prstGeom>
        </p:spPr>
        <p:txBody>
          <a:bodyPr anchor="t" rtlCol="false" tIns="0" lIns="0" bIns="0" rIns="0">
            <a:spAutoFit/>
          </a:bodyPr>
          <a:lstStyle/>
          <a:p>
            <a:pPr algn="ctr">
              <a:lnSpc>
                <a:spcPts val="3064"/>
              </a:lnSpc>
            </a:pPr>
            <a:r>
              <a:rPr lang="en-US" sz="3064">
                <a:solidFill>
                  <a:srgbClr val="000000"/>
                </a:solidFill>
                <a:latin typeface="Retropix"/>
              </a:rPr>
              <a:t>TRAINING FLOW</a:t>
            </a:r>
          </a:p>
        </p:txBody>
      </p:sp>
      <p:sp>
        <p:nvSpPr>
          <p:cNvPr name="Freeform 22" id="22"/>
          <p:cNvSpPr/>
          <p:nvPr/>
        </p:nvSpPr>
        <p:spPr>
          <a:xfrm flipH="false" flipV="false" rot="0">
            <a:off x="9461565" y="1028700"/>
            <a:ext cx="3470603" cy="1735302"/>
          </a:xfrm>
          <a:custGeom>
            <a:avLst/>
            <a:gdLst/>
            <a:ahLst/>
            <a:cxnLst/>
            <a:rect r="r" b="b" t="t" l="l"/>
            <a:pathLst>
              <a:path h="1735302" w="3470603">
                <a:moveTo>
                  <a:pt x="0" y="0"/>
                </a:moveTo>
                <a:lnTo>
                  <a:pt x="3470603" y="0"/>
                </a:lnTo>
                <a:lnTo>
                  <a:pt x="3470603" y="1735302"/>
                </a:lnTo>
                <a:lnTo>
                  <a:pt x="0" y="17353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9720467" y="1253400"/>
            <a:ext cx="3470603" cy="1735302"/>
          </a:xfrm>
          <a:custGeom>
            <a:avLst/>
            <a:gdLst/>
            <a:ahLst/>
            <a:cxnLst/>
            <a:rect r="r" b="b" t="t" l="l"/>
            <a:pathLst>
              <a:path h="1735302" w="3470603">
                <a:moveTo>
                  <a:pt x="0" y="0"/>
                </a:moveTo>
                <a:lnTo>
                  <a:pt x="3470603" y="0"/>
                </a:lnTo>
                <a:lnTo>
                  <a:pt x="3470603" y="1735302"/>
                </a:lnTo>
                <a:lnTo>
                  <a:pt x="0" y="17353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4" id="24"/>
          <p:cNvSpPr txBox="true"/>
          <p:nvPr/>
        </p:nvSpPr>
        <p:spPr>
          <a:xfrm rot="0">
            <a:off x="10106023" y="1866233"/>
            <a:ext cx="2653536" cy="849656"/>
          </a:xfrm>
          <a:prstGeom prst="rect">
            <a:avLst/>
          </a:prstGeom>
        </p:spPr>
        <p:txBody>
          <a:bodyPr anchor="t" rtlCol="false" tIns="0" lIns="0" bIns="0" rIns="0">
            <a:spAutoFit/>
          </a:bodyPr>
          <a:lstStyle/>
          <a:p>
            <a:pPr algn="ctr">
              <a:lnSpc>
                <a:spcPts val="3064"/>
              </a:lnSpc>
            </a:pPr>
            <a:r>
              <a:rPr lang="en-US" sz="3064">
                <a:solidFill>
                  <a:srgbClr val="000000"/>
                </a:solidFill>
                <a:latin typeface="Retropix"/>
              </a:rPr>
              <a:t>PREDICTION FLOW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16170337" y="496888"/>
            <a:ext cx="974085" cy="745618"/>
          </a:xfrm>
          <a:custGeom>
            <a:avLst/>
            <a:gdLst/>
            <a:ahLst/>
            <a:cxnLst/>
            <a:rect r="r" b="b" t="t" l="l"/>
            <a:pathLst>
              <a:path h="745618" w="974085">
                <a:moveTo>
                  <a:pt x="0" y="0"/>
                </a:moveTo>
                <a:lnTo>
                  <a:pt x="974085" y="0"/>
                </a:lnTo>
                <a:lnTo>
                  <a:pt x="974085" y="745617"/>
                </a:lnTo>
                <a:lnTo>
                  <a:pt x="0" y="745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052698"/>
            <a:ext cx="18288000" cy="1234302"/>
            <a:chOff x="0" y="0"/>
            <a:chExt cx="4816593" cy="325084"/>
          </a:xfrm>
        </p:grpSpPr>
        <p:sp>
          <p:nvSpPr>
            <p:cNvPr name="Freeform 4" id="4"/>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5" id="5"/>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grpSp>
        <p:nvGrpSpPr>
          <p:cNvPr name="Group 6" id="6"/>
          <p:cNvGrpSpPr/>
          <p:nvPr/>
        </p:nvGrpSpPr>
        <p:grpSpPr>
          <a:xfrm rot="0">
            <a:off x="237414" y="9267586"/>
            <a:ext cx="804526" cy="804526"/>
            <a:chOff x="0" y="0"/>
            <a:chExt cx="1072702" cy="1072702"/>
          </a:xfrm>
        </p:grpSpPr>
        <p:sp>
          <p:nvSpPr>
            <p:cNvPr name="Freeform 7" id="7"/>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4" id="14"/>
          <p:cNvGrpSpPr/>
          <p:nvPr/>
        </p:nvGrpSpPr>
        <p:grpSpPr>
          <a:xfrm rot="0">
            <a:off x="15109868" y="9297158"/>
            <a:ext cx="2801811" cy="712035"/>
            <a:chOff x="0" y="0"/>
            <a:chExt cx="737925" cy="187532"/>
          </a:xfrm>
        </p:grpSpPr>
        <p:sp>
          <p:nvSpPr>
            <p:cNvPr name="Freeform 15" id="15"/>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16" id="16"/>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18" action="ppaction://hlinksldjump"/>
                </a:rPr>
                <a:t>Back to Agenda Page</a:t>
              </a:r>
            </a:p>
          </p:txBody>
        </p:sp>
      </p:grpSp>
      <p:sp>
        <p:nvSpPr>
          <p:cNvPr name="Freeform 17" id="17"/>
          <p:cNvSpPr/>
          <p:nvPr/>
        </p:nvSpPr>
        <p:spPr>
          <a:xfrm flipH="false" flipV="false" rot="0">
            <a:off x="4459346" y="1774318"/>
            <a:ext cx="13452333" cy="2596306"/>
          </a:xfrm>
          <a:custGeom>
            <a:avLst/>
            <a:gdLst/>
            <a:ahLst/>
            <a:cxnLst/>
            <a:rect r="r" b="b" t="t" l="l"/>
            <a:pathLst>
              <a:path h="2596306" w="13452333">
                <a:moveTo>
                  <a:pt x="0" y="0"/>
                </a:moveTo>
                <a:lnTo>
                  <a:pt x="13452332" y="0"/>
                </a:lnTo>
                <a:lnTo>
                  <a:pt x="13452332" y="2596306"/>
                </a:lnTo>
                <a:lnTo>
                  <a:pt x="0" y="2596306"/>
                </a:lnTo>
                <a:lnTo>
                  <a:pt x="0" y="0"/>
                </a:lnTo>
                <a:close/>
              </a:path>
            </a:pathLst>
          </a:custGeom>
          <a:blipFill>
            <a:blip r:embed="rId19"/>
            <a:stretch>
              <a:fillRect l="0" t="-9683" r="0" b="-9683"/>
            </a:stretch>
          </a:blipFill>
        </p:spPr>
      </p:sp>
      <p:sp>
        <p:nvSpPr>
          <p:cNvPr name="Freeform 18" id="18"/>
          <p:cNvSpPr/>
          <p:nvPr/>
        </p:nvSpPr>
        <p:spPr>
          <a:xfrm flipH="false" flipV="false" rot="0">
            <a:off x="4877084" y="4971790"/>
            <a:ext cx="12862896" cy="1575048"/>
          </a:xfrm>
          <a:custGeom>
            <a:avLst/>
            <a:gdLst/>
            <a:ahLst/>
            <a:cxnLst/>
            <a:rect r="r" b="b" t="t" l="l"/>
            <a:pathLst>
              <a:path h="1575048" w="12862896">
                <a:moveTo>
                  <a:pt x="0" y="0"/>
                </a:moveTo>
                <a:lnTo>
                  <a:pt x="12862896" y="0"/>
                </a:lnTo>
                <a:lnTo>
                  <a:pt x="12862896" y="1575048"/>
                </a:lnTo>
                <a:lnTo>
                  <a:pt x="0" y="1575048"/>
                </a:lnTo>
                <a:lnTo>
                  <a:pt x="0" y="0"/>
                </a:lnTo>
                <a:close/>
              </a:path>
            </a:pathLst>
          </a:custGeom>
          <a:blipFill>
            <a:blip r:embed="rId20"/>
            <a:stretch>
              <a:fillRect l="0" t="0" r="0" b="0"/>
            </a:stretch>
          </a:blipFill>
        </p:spPr>
      </p:sp>
      <p:sp>
        <p:nvSpPr>
          <p:cNvPr name="Freeform 19" id="19"/>
          <p:cNvSpPr/>
          <p:nvPr/>
        </p:nvSpPr>
        <p:spPr>
          <a:xfrm flipH="false" flipV="false" rot="0">
            <a:off x="9088111" y="6784966"/>
            <a:ext cx="2220421" cy="2029604"/>
          </a:xfrm>
          <a:custGeom>
            <a:avLst/>
            <a:gdLst/>
            <a:ahLst/>
            <a:cxnLst/>
            <a:rect r="r" b="b" t="t" l="l"/>
            <a:pathLst>
              <a:path h="2029604" w="2220421">
                <a:moveTo>
                  <a:pt x="0" y="0"/>
                </a:moveTo>
                <a:lnTo>
                  <a:pt x="2220421" y="0"/>
                </a:lnTo>
                <a:lnTo>
                  <a:pt x="2220421" y="2029604"/>
                </a:lnTo>
                <a:lnTo>
                  <a:pt x="0" y="2029604"/>
                </a:lnTo>
                <a:lnTo>
                  <a:pt x="0" y="0"/>
                </a:lnTo>
                <a:close/>
              </a:path>
            </a:pathLst>
          </a:custGeom>
          <a:blipFill>
            <a:blip r:embed="rId21"/>
            <a:stretch>
              <a:fillRect l="0" t="0" r="0" b="0"/>
            </a:stretch>
          </a:blipFill>
        </p:spPr>
      </p:sp>
      <p:sp>
        <p:nvSpPr>
          <p:cNvPr name="Freeform 20" id="20"/>
          <p:cNvSpPr/>
          <p:nvPr/>
        </p:nvSpPr>
        <p:spPr>
          <a:xfrm flipH="false" flipV="false" rot="0">
            <a:off x="9283623" y="6846432"/>
            <a:ext cx="1829396" cy="1803988"/>
          </a:xfrm>
          <a:custGeom>
            <a:avLst/>
            <a:gdLst/>
            <a:ahLst/>
            <a:cxnLst/>
            <a:rect r="r" b="b" t="t" l="l"/>
            <a:pathLst>
              <a:path h="1803988" w="1829396">
                <a:moveTo>
                  <a:pt x="0" y="0"/>
                </a:moveTo>
                <a:lnTo>
                  <a:pt x="1829396" y="0"/>
                </a:lnTo>
                <a:lnTo>
                  <a:pt x="1829396" y="1803988"/>
                </a:lnTo>
                <a:lnTo>
                  <a:pt x="0" y="1803988"/>
                </a:lnTo>
                <a:lnTo>
                  <a:pt x="0" y="0"/>
                </a:lnTo>
                <a:close/>
              </a:path>
            </a:pathLst>
          </a:custGeom>
          <a:blipFill>
            <a:blip r:embed="rId22"/>
            <a:stretch>
              <a:fillRect l="0" t="0" r="0" b="0"/>
            </a:stretch>
          </a:blipFill>
        </p:spPr>
      </p:sp>
      <p:sp>
        <p:nvSpPr>
          <p:cNvPr name="TextBox 21" id="21"/>
          <p:cNvSpPr txBox="true"/>
          <p:nvPr/>
        </p:nvSpPr>
        <p:spPr>
          <a:xfrm rot="0">
            <a:off x="5782399" y="328359"/>
            <a:ext cx="11362023" cy="1073150"/>
          </a:xfrm>
          <a:prstGeom prst="rect">
            <a:avLst/>
          </a:prstGeom>
        </p:spPr>
        <p:txBody>
          <a:bodyPr anchor="t" rtlCol="false" tIns="0" lIns="0" bIns="0" rIns="0">
            <a:spAutoFit/>
          </a:bodyPr>
          <a:lstStyle/>
          <a:p>
            <a:pPr>
              <a:lnSpc>
                <a:spcPts val="6999"/>
              </a:lnSpc>
            </a:pPr>
            <a:r>
              <a:rPr lang="en-US" sz="6999">
                <a:solidFill>
                  <a:srgbClr val="000000"/>
                </a:solidFill>
                <a:latin typeface="Retropix"/>
              </a:rPr>
              <a:t>PREPROCESSING:</a:t>
            </a:r>
          </a:p>
        </p:txBody>
      </p:sp>
      <p:sp>
        <p:nvSpPr>
          <p:cNvPr name="TextBox 22" id="22"/>
          <p:cNvSpPr txBox="true"/>
          <p:nvPr/>
        </p:nvSpPr>
        <p:spPr>
          <a:xfrm rot="0">
            <a:off x="390460" y="1774318"/>
            <a:ext cx="4068886" cy="984978"/>
          </a:xfrm>
          <a:prstGeom prst="rect">
            <a:avLst/>
          </a:prstGeom>
        </p:spPr>
        <p:txBody>
          <a:bodyPr anchor="t" rtlCol="false" tIns="0" lIns="0" bIns="0" rIns="0">
            <a:spAutoFit/>
          </a:bodyPr>
          <a:lstStyle/>
          <a:p>
            <a:pPr>
              <a:lnSpc>
                <a:spcPts val="3528"/>
              </a:lnSpc>
            </a:pPr>
            <a:r>
              <a:rPr lang="en-US" sz="3528">
                <a:solidFill>
                  <a:srgbClr val="FFFFFF"/>
                </a:solidFill>
                <a:latin typeface="Retropix"/>
              </a:rPr>
              <a:t>SPLITTING VIDEO INTO FRAMES</a:t>
            </a:r>
          </a:p>
        </p:txBody>
      </p:sp>
      <p:sp>
        <p:nvSpPr>
          <p:cNvPr name="TextBox 23" id="23"/>
          <p:cNvSpPr txBox="true"/>
          <p:nvPr/>
        </p:nvSpPr>
        <p:spPr>
          <a:xfrm rot="0">
            <a:off x="390460" y="4250090"/>
            <a:ext cx="4068886" cy="537303"/>
          </a:xfrm>
          <a:prstGeom prst="rect">
            <a:avLst/>
          </a:prstGeom>
        </p:spPr>
        <p:txBody>
          <a:bodyPr anchor="t" rtlCol="false" tIns="0" lIns="0" bIns="0" rIns="0">
            <a:spAutoFit/>
          </a:bodyPr>
          <a:lstStyle/>
          <a:p>
            <a:pPr>
              <a:lnSpc>
                <a:spcPts val="3528"/>
              </a:lnSpc>
            </a:pPr>
            <a:r>
              <a:rPr lang="en-US" sz="3528">
                <a:solidFill>
                  <a:srgbClr val="FFFFFF"/>
                </a:solidFill>
                <a:latin typeface="Retropix"/>
              </a:rPr>
              <a:t>FACE DETECTION</a:t>
            </a:r>
          </a:p>
        </p:txBody>
      </p:sp>
      <p:sp>
        <p:nvSpPr>
          <p:cNvPr name="TextBox 24" id="24"/>
          <p:cNvSpPr txBox="true"/>
          <p:nvPr/>
        </p:nvSpPr>
        <p:spPr>
          <a:xfrm rot="0">
            <a:off x="390460" y="6278187"/>
            <a:ext cx="4068886" cy="537303"/>
          </a:xfrm>
          <a:prstGeom prst="rect">
            <a:avLst/>
          </a:prstGeom>
        </p:spPr>
        <p:txBody>
          <a:bodyPr anchor="t" rtlCol="false" tIns="0" lIns="0" bIns="0" rIns="0">
            <a:spAutoFit/>
          </a:bodyPr>
          <a:lstStyle/>
          <a:p>
            <a:pPr>
              <a:lnSpc>
                <a:spcPts val="3528"/>
              </a:lnSpc>
            </a:pPr>
            <a:r>
              <a:rPr lang="en-US" sz="3528">
                <a:solidFill>
                  <a:srgbClr val="FFFFFF"/>
                </a:solidFill>
                <a:latin typeface="Retropix"/>
              </a:rPr>
              <a:t>CROPPING FACE</a:t>
            </a:r>
          </a:p>
        </p:txBody>
      </p:sp>
      <p:sp>
        <p:nvSpPr>
          <p:cNvPr name="TextBox 25" id="25"/>
          <p:cNvSpPr txBox="true"/>
          <p:nvPr/>
        </p:nvSpPr>
        <p:spPr>
          <a:xfrm rot="0">
            <a:off x="390460" y="7665443"/>
            <a:ext cx="4068886" cy="984978"/>
          </a:xfrm>
          <a:prstGeom prst="rect">
            <a:avLst/>
          </a:prstGeom>
        </p:spPr>
        <p:txBody>
          <a:bodyPr anchor="t" rtlCol="false" tIns="0" lIns="0" bIns="0" rIns="0">
            <a:spAutoFit/>
          </a:bodyPr>
          <a:lstStyle/>
          <a:p>
            <a:pPr>
              <a:lnSpc>
                <a:spcPts val="3528"/>
              </a:lnSpc>
            </a:pPr>
            <a:r>
              <a:rPr lang="en-US" sz="3528">
                <a:solidFill>
                  <a:srgbClr val="FFFFFF"/>
                </a:solidFill>
                <a:latin typeface="Retropix"/>
              </a:rPr>
              <a:t>NEW CROPPED VIDEO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5257270" cy="209588"/>
          </a:xfrm>
        </p:grpSpPr>
        <p:sp>
          <p:nvSpPr>
            <p:cNvPr name="Freeform 3" id="3"/>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a:solidFill>
                <a:srgbClr val="067A7B"/>
              </a:solidFill>
            </a:ln>
          </p:spPr>
        </p:sp>
        <p:sp>
          <p:nvSpPr>
            <p:cNvPr name="TextBox 4" id="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Freeform 5" id="5"/>
          <p:cNvSpPr/>
          <p:nvPr/>
        </p:nvSpPr>
        <p:spPr>
          <a:xfrm flipH="false" flipV="false" rot="0">
            <a:off x="2005044" y="3699479"/>
            <a:ext cx="6495867" cy="3247933"/>
          </a:xfrm>
          <a:custGeom>
            <a:avLst/>
            <a:gdLst/>
            <a:ahLst/>
            <a:cxnLst/>
            <a:rect r="r" b="b" t="t" l="l"/>
            <a:pathLst>
              <a:path h="3247933" w="6495867">
                <a:moveTo>
                  <a:pt x="0" y="0"/>
                </a:moveTo>
                <a:lnTo>
                  <a:pt x="6495867" y="0"/>
                </a:lnTo>
                <a:lnTo>
                  <a:pt x="6495867" y="3247933"/>
                </a:lnTo>
                <a:lnTo>
                  <a:pt x="0" y="3247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03309" y="1448026"/>
            <a:ext cx="8235627" cy="8235627"/>
          </a:xfrm>
          <a:custGeom>
            <a:avLst/>
            <a:gdLst/>
            <a:ahLst/>
            <a:cxnLst/>
            <a:rect r="r" b="b" t="t" l="l"/>
            <a:pathLst>
              <a:path h="8235627" w="8235627">
                <a:moveTo>
                  <a:pt x="0" y="0"/>
                </a:moveTo>
                <a:lnTo>
                  <a:pt x="8235627" y="0"/>
                </a:lnTo>
                <a:lnTo>
                  <a:pt x="8235627" y="8235627"/>
                </a:lnTo>
                <a:lnTo>
                  <a:pt x="0" y="8235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1322" y="1706589"/>
            <a:ext cx="400231" cy="387132"/>
          </a:xfrm>
          <a:custGeom>
            <a:avLst/>
            <a:gdLst/>
            <a:ahLst/>
            <a:cxnLst/>
            <a:rect r="r" b="b" t="t" l="l"/>
            <a:pathLst>
              <a:path h="387132" w="400231">
                <a:moveTo>
                  <a:pt x="0" y="0"/>
                </a:moveTo>
                <a:lnTo>
                  <a:pt x="400231" y="0"/>
                </a:lnTo>
                <a:lnTo>
                  <a:pt x="400231" y="387133"/>
                </a:lnTo>
                <a:lnTo>
                  <a:pt x="0" y="387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489627" y="4120046"/>
            <a:ext cx="6495867" cy="3247933"/>
          </a:xfrm>
          <a:custGeom>
            <a:avLst/>
            <a:gdLst/>
            <a:ahLst/>
            <a:cxnLst/>
            <a:rect r="r" b="b" t="t" l="l"/>
            <a:pathLst>
              <a:path h="3247933" w="6495867">
                <a:moveTo>
                  <a:pt x="0" y="0"/>
                </a:moveTo>
                <a:lnTo>
                  <a:pt x="6495866" y="0"/>
                </a:lnTo>
                <a:lnTo>
                  <a:pt x="6495866" y="3247934"/>
                </a:lnTo>
                <a:lnTo>
                  <a:pt x="0" y="3247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20080" y="1448026"/>
            <a:ext cx="3136187" cy="866728"/>
          </a:xfrm>
          <a:custGeom>
            <a:avLst/>
            <a:gdLst/>
            <a:ahLst/>
            <a:cxnLst/>
            <a:rect r="r" b="b" t="t" l="l"/>
            <a:pathLst>
              <a:path h="866728" w="3136187">
                <a:moveTo>
                  <a:pt x="0" y="0"/>
                </a:moveTo>
                <a:lnTo>
                  <a:pt x="3136188" y="0"/>
                </a:lnTo>
                <a:lnTo>
                  <a:pt x="3136188" y="866728"/>
                </a:lnTo>
                <a:lnTo>
                  <a:pt x="0" y="866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147384" y="1881390"/>
            <a:ext cx="547168" cy="931711"/>
          </a:xfrm>
          <a:custGeom>
            <a:avLst/>
            <a:gdLst/>
            <a:ahLst/>
            <a:cxnLst/>
            <a:rect r="r" b="b" t="t" l="l"/>
            <a:pathLst>
              <a:path h="931711" w="547168">
                <a:moveTo>
                  <a:pt x="0" y="0"/>
                </a:moveTo>
                <a:lnTo>
                  <a:pt x="547169" y="0"/>
                </a:lnTo>
                <a:lnTo>
                  <a:pt x="547169" y="931711"/>
                </a:lnTo>
                <a:lnTo>
                  <a:pt x="0" y="9317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8843" y="8930546"/>
            <a:ext cx="817618" cy="817618"/>
          </a:xfrm>
          <a:custGeom>
            <a:avLst/>
            <a:gdLst/>
            <a:ahLst/>
            <a:cxnLst/>
            <a:rect r="r" b="b" t="t" l="l"/>
            <a:pathLst>
              <a:path h="817618" w="817618">
                <a:moveTo>
                  <a:pt x="0" y="0"/>
                </a:moveTo>
                <a:lnTo>
                  <a:pt x="817618" y="0"/>
                </a:lnTo>
                <a:lnTo>
                  <a:pt x="817618" y="817618"/>
                </a:lnTo>
                <a:lnTo>
                  <a:pt x="0" y="817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77964" y="8930546"/>
            <a:ext cx="842116" cy="817618"/>
          </a:xfrm>
          <a:custGeom>
            <a:avLst/>
            <a:gdLst/>
            <a:ahLst/>
            <a:cxnLst/>
            <a:rect r="r" b="b" t="t" l="l"/>
            <a:pathLst>
              <a:path h="817618" w="842116">
                <a:moveTo>
                  <a:pt x="0" y="0"/>
                </a:moveTo>
                <a:lnTo>
                  <a:pt x="842116" y="0"/>
                </a:lnTo>
                <a:lnTo>
                  <a:pt x="842116" y="817618"/>
                </a:lnTo>
                <a:lnTo>
                  <a:pt x="0" y="8176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3211264" y="5452383"/>
            <a:ext cx="4966578" cy="1210143"/>
          </a:xfrm>
          <a:prstGeom prst="rect">
            <a:avLst/>
          </a:prstGeom>
        </p:spPr>
        <p:txBody>
          <a:bodyPr anchor="t" rtlCol="false" tIns="0" lIns="0" bIns="0" rIns="0">
            <a:spAutoFit/>
          </a:bodyPr>
          <a:lstStyle/>
          <a:p>
            <a:pPr algn="ctr">
              <a:lnSpc>
                <a:spcPts val="7901"/>
              </a:lnSpc>
            </a:pPr>
            <a:r>
              <a:rPr lang="en-US" sz="7901">
                <a:solidFill>
                  <a:srgbClr val="000000"/>
                </a:solidFill>
                <a:latin typeface="Retropix"/>
              </a:rPr>
              <a:t>MODEL</a:t>
            </a:r>
          </a:p>
        </p:txBody>
      </p:sp>
      <p:sp>
        <p:nvSpPr>
          <p:cNvPr name="Freeform 14" id="14"/>
          <p:cNvSpPr/>
          <p:nvPr/>
        </p:nvSpPr>
        <p:spPr>
          <a:xfrm flipH="false" flipV="false" rot="0">
            <a:off x="11729243" y="2830489"/>
            <a:ext cx="1368264" cy="1737980"/>
          </a:xfrm>
          <a:custGeom>
            <a:avLst/>
            <a:gdLst/>
            <a:ahLst/>
            <a:cxnLst/>
            <a:rect r="r" b="b" t="t" l="l"/>
            <a:pathLst>
              <a:path h="1737980" w="1368264">
                <a:moveTo>
                  <a:pt x="0" y="0"/>
                </a:moveTo>
                <a:lnTo>
                  <a:pt x="1368264" y="0"/>
                </a:lnTo>
                <a:lnTo>
                  <a:pt x="1368264" y="1737980"/>
                </a:lnTo>
                <a:lnTo>
                  <a:pt x="0" y="17379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10076004" y="4350615"/>
            <a:ext cx="4890236" cy="1111294"/>
          </a:xfrm>
          <a:prstGeom prst="rect">
            <a:avLst/>
          </a:prstGeom>
        </p:spPr>
        <p:txBody>
          <a:bodyPr anchor="t" rtlCol="false" tIns="0" lIns="0" bIns="0" rIns="0">
            <a:spAutoFit/>
          </a:bodyPr>
          <a:lstStyle/>
          <a:p>
            <a:pPr algn="ctr">
              <a:lnSpc>
                <a:spcPts val="4429"/>
              </a:lnSpc>
            </a:pPr>
            <a:r>
              <a:rPr lang="en-US" sz="3163" u="sng">
                <a:solidFill>
                  <a:srgbClr val="000000"/>
                </a:solidFill>
                <a:latin typeface="Public Sans"/>
              </a:rPr>
              <a:t>ResNext CNN for Feature Extraction</a:t>
            </a:r>
          </a:p>
        </p:txBody>
      </p:sp>
      <p:sp>
        <p:nvSpPr>
          <p:cNvPr name="Freeform 16" id="16"/>
          <p:cNvSpPr/>
          <p:nvPr/>
        </p:nvSpPr>
        <p:spPr>
          <a:xfrm flipH="false" flipV="false" rot="0">
            <a:off x="12023225" y="6394567"/>
            <a:ext cx="1178545" cy="1105689"/>
          </a:xfrm>
          <a:custGeom>
            <a:avLst/>
            <a:gdLst/>
            <a:ahLst/>
            <a:cxnLst/>
            <a:rect r="r" b="b" t="t" l="l"/>
            <a:pathLst>
              <a:path h="1105689" w="1178545">
                <a:moveTo>
                  <a:pt x="0" y="0"/>
                </a:moveTo>
                <a:lnTo>
                  <a:pt x="1178545" y="0"/>
                </a:lnTo>
                <a:lnTo>
                  <a:pt x="1178545" y="1105690"/>
                </a:lnTo>
                <a:lnTo>
                  <a:pt x="0" y="11056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7" id="17"/>
          <p:cNvSpPr txBox="true"/>
          <p:nvPr/>
        </p:nvSpPr>
        <p:spPr>
          <a:xfrm rot="0">
            <a:off x="8940789" y="7291780"/>
            <a:ext cx="7160668" cy="540385"/>
          </a:xfrm>
          <a:prstGeom prst="rect">
            <a:avLst/>
          </a:prstGeom>
        </p:spPr>
        <p:txBody>
          <a:bodyPr anchor="t" rtlCol="false" tIns="0" lIns="0" bIns="0" rIns="0">
            <a:spAutoFit/>
          </a:bodyPr>
          <a:lstStyle/>
          <a:p>
            <a:pPr algn="ctr">
              <a:lnSpc>
                <a:spcPts val="4340"/>
              </a:lnSpc>
            </a:pPr>
            <a:r>
              <a:rPr lang="en-US" sz="3100" u="sng">
                <a:solidFill>
                  <a:srgbClr val="000000"/>
                </a:solidFill>
                <a:latin typeface="Public Sans"/>
              </a:rPr>
              <a:t>LSTM as Classifier</a:t>
            </a:r>
          </a:p>
        </p:txBody>
      </p:sp>
      <p:sp>
        <p:nvSpPr>
          <p:cNvPr name="TextBox 18" id="18"/>
          <p:cNvSpPr txBox="true"/>
          <p:nvPr/>
        </p:nvSpPr>
        <p:spPr>
          <a:xfrm rot="0">
            <a:off x="-836598" y="193673"/>
            <a:ext cx="20647073" cy="387578"/>
          </a:xfrm>
          <a:prstGeom prst="rect">
            <a:avLst/>
          </a:prstGeom>
        </p:spPr>
        <p:txBody>
          <a:bodyPr anchor="t" rtlCol="false" tIns="0" lIns="0" bIns="0" rIns="0">
            <a:spAutoFit/>
          </a:bodyPr>
          <a:lstStyle/>
          <a:p>
            <a:pPr algn="ctr">
              <a:lnSpc>
                <a:spcPts val="3122"/>
              </a:lnSpc>
              <a:spcBef>
                <a:spcPct val="0"/>
              </a:spcBef>
            </a:pPr>
            <a:r>
              <a:rPr lang="en-US" sz="2230">
                <a:solidFill>
                  <a:srgbClr val="FFFFFF"/>
                </a:solidFill>
                <a:latin typeface="Public Sans"/>
              </a:rPr>
              <a:t>LSTM-BASED DEEPFAKE DETECTION • LSTM-BASED DEEPFAKE DETECTION • LSTM-BASED DEEPFAKE DETECTION• LSTM-BASED DEEPFAKE DETECTION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18B7"/>
        </a:solidFill>
      </p:bgPr>
    </p:bg>
    <p:spTree>
      <p:nvGrpSpPr>
        <p:cNvPr id="1" name=""/>
        <p:cNvGrpSpPr/>
        <p:nvPr/>
      </p:nvGrpSpPr>
      <p:grpSpPr>
        <a:xfrm>
          <a:off x="0" y="0"/>
          <a:ext cx="0" cy="0"/>
          <a:chOff x="0" y="0"/>
          <a:chExt cx="0" cy="0"/>
        </a:xfrm>
      </p:grpSpPr>
      <p:grpSp>
        <p:nvGrpSpPr>
          <p:cNvPr name="Group 2" id="2"/>
          <p:cNvGrpSpPr/>
          <p:nvPr/>
        </p:nvGrpSpPr>
        <p:grpSpPr>
          <a:xfrm rot="0">
            <a:off x="452403" y="368394"/>
            <a:ext cx="17383194" cy="9550212"/>
            <a:chOff x="0" y="0"/>
            <a:chExt cx="4578290" cy="2515282"/>
          </a:xfrm>
        </p:grpSpPr>
        <p:sp>
          <p:nvSpPr>
            <p:cNvPr name="Freeform 3" id="3"/>
            <p:cNvSpPr/>
            <p:nvPr/>
          </p:nvSpPr>
          <p:spPr>
            <a:xfrm flipH="false" flipV="false" rot="0">
              <a:off x="0" y="0"/>
              <a:ext cx="4578290" cy="2515282"/>
            </a:xfrm>
            <a:custGeom>
              <a:avLst/>
              <a:gdLst/>
              <a:ahLst/>
              <a:cxnLst/>
              <a:rect r="r" b="b" t="t" l="l"/>
              <a:pathLst>
                <a:path h="2515282" w="4578290">
                  <a:moveTo>
                    <a:pt x="0" y="0"/>
                  </a:moveTo>
                  <a:lnTo>
                    <a:pt x="4578290" y="0"/>
                  </a:lnTo>
                  <a:lnTo>
                    <a:pt x="4578290" y="2515282"/>
                  </a:lnTo>
                  <a:lnTo>
                    <a:pt x="0" y="2515282"/>
                  </a:lnTo>
                  <a:close/>
                </a:path>
              </a:pathLst>
            </a:custGeom>
            <a:solidFill>
              <a:srgbClr val="CCCCCC"/>
            </a:solidFill>
            <a:ln w="95250">
              <a:solidFill>
                <a:srgbClr val="1818B7"/>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666537"/>
            <a:ext cx="724326" cy="724326"/>
          </a:xfrm>
          <a:custGeom>
            <a:avLst/>
            <a:gdLst/>
            <a:ahLst/>
            <a:cxnLst/>
            <a:rect r="r" b="b" t="t" l="l"/>
            <a:pathLst>
              <a:path h="724326" w="724326">
                <a:moveTo>
                  <a:pt x="0" y="0"/>
                </a:moveTo>
                <a:lnTo>
                  <a:pt x="724326" y="0"/>
                </a:lnTo>
                <a:lnTo>
                  <a:pt x="724326" y="724326"/>
                </a:lnTo>
                <a:lnTo>
                  <a:pt x="0" y="724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513271" y="666537"/>
            <a:ext cx="746029" cy="724326"/>
          </a:xfrm>
          <a:custGeom>
            <a:avLst/>
            <a:gdLst/>
            <a:ahLst/>
            <a:cxnLst/>
            <a:rect r="r" b="b" t="t" l="l"/>
            <a:pathLst>
              <a:path h="724326" w="746029">
                <a:moveTo>
                  <a:pt x="0" y="0"/>
                </a:moveTo>
                <a:lnTo>
                  <a:pt x="746029" y="0"/>
                </a:lnTo>
                <a:lnTo>
                  <a:pt x="746029" y="724326"/>
                </a:lnTo>
                <a:lnTo>
                  <a:pt x="0" y="724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665121" y="666537"/>
            <a:ext cx="724326" cy="724326"/>
          </a:xfrm>
          <a:custGeom>
            <a:avLst/>
            <a:gdLst/>
            <a:ahLst/>
            <a:cxnLst/>
            <a:rect r="r" b="b" t="t" l="l"/>
            <a:pathLst>
              <a:path h="724326" w="724326">
                <a:moveTo>
                  <a:pt x="0" y="0"/>
                </a:moveTo>
                <a:lnTo>
                  <a:pt x="724325" y="0"/>
                </a:lnTo>
                <a:lnTo>
                  <a:pt x="724325" y="724326"/>
                </a:lnTo>
                <a:lnTo>
                  <a:pt x="0" y="724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6447890"/>
            <a:ext cx="2527153" cy="473267"/>
          </a:xfrm>
          <a:custGeom>
            <a:avLst/>
            <a:gdLst/>
            <a:ahLst/>
            <a:cxnLst/>
            <a:rect r="r" b="b" t="t" l="l"/>
            <a:pathLst>
              <a:path h="473267" w="2527153">
                <a:moveTo>
                  <a:pt x="0" y="0"/>
                </a:moveTo>
                <a:lnTo>
                  <a:pt x="2527153" y="0"/>
                </a:lnTo>
                <a:lnTo>
                  <a:pt x="2527153" y="473267"/>
                </a:lnTo>
                <a:lnTo>
                  <a:pt x="0" y="4732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41959">
            <a:off x="10444727" y="7512298"/>
            <a:ext cx="535569" cy="706385"/>
          </a:xfrm>
          <a:custGeom>
            <a:avLst/>
            <a:gdLst/>
            <a:ahLst/>
            <a:cxnLst/>
            <a:rect r="r" b="b" t="t" l="l"/>
            <a:pathLst>
              <a:path h="706385" w="535569">
                <a:moveTo>
                  <a:pt x="0" y="0"/>
                </a:moveTo>
                <a:lnTo>
                  <a:pt x="535568" y="0"/>
                </a:lnTo>
                <a:lnTo>
                  <a:pt x="535568" y="706385"/>
                </a:lnTo>
                <a:lnTo>
                  <a:pt x="0" y="7063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60886" y="1606389"/>
            <a:ext cx="4989935" cy="4616450"/>
          </a:xfrm>
          <a:prstGeom prst="rect">
            <a:avLst/>
          </a:prstGeom>
        </p:spPr>
        <p:txBody>
          <a:bodyPr anchor="t" rtlCol="false" tIns="0" lIns="0" bIns="0" rIns="0">
            <a:spAutoFit/>
          </a:bodyPr>
          <a:lstStyle/>
          <a:p>
            <a:pPr>
              <a:lnSpc>
                <a:spcPts val="6999"/>
              </a:lnSpc>
            </a:pPr>
            <a:r>
              <a:rPr lang="en-US" sz="6999">
                <a:solidFill>
                  <a:srgbClr val="000000"/>
                </a:solidFill>
                <a:latin typeface="Retropix"/>
              </a:rPr>
              <a:t>ResNext CNN</a:t>
            </a:r>
          </a:p>
          <a:p>
            <a:pPr>
              <a:lnSpc>
                <a:spcPts val="6999"/>
              </a:lnSpc>
            </a:pPr>
            <a:r>
              <a:rPr lang="en-US" sz="6999">
                <a:solidFill>
                  <a:srgbClr val="000000"/>
                </a:solidFill>
                <a:latin typeface="Retropix"/>
              </a:rPr>
              <a:t>for Feature Extraction</a:t>
            </a:r>
          </a:p>
        </p:txBody>
      </p:sp>
      <p:sp>
        <p:nvSpPr>
          <p:cNvPr name="Freeform 11" id="11"/>
          <p:cNvSpPr/>
          <p:nvPr/>
        </p:nvSpPr>
        <p:spPr>
          <a:xfrm flipH="false" flipV="false" rot="0">
            <a:off x="5604711" y="2229853"/>
            <a:ext cx="11654589" cy="5827294"/>
          </a:xfrm>
          <a:custGeom>
            <a:avLst/>
            <a:gdLst/>
            <a:ahLst/>
            <a:cxnLst/>
            <a:rect r="r" b="b" t="t" l="l"/>
            <a:pathLst>
              <a:path h="5827294" w="11654589">
                <a:moveTo>
                  <a:pt x="0" y="0"/>
                </a:moveTo>
                <a:lnTo>
                  <a:pt x="11654589" y="0"/>
                </a:lnTo>
                <a:lnTo>
                  <a:pt x="11654589" y="5827294"/>
                </a:lnTo>
                <a:lnTo>
                  <a:pt x="0" y="58272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6050821" y="4563418"/>
            <a:ext cx="10752932" cy="2510851"/>
          </a:xfrm>
          <a:prstGeom prst="rect">
            <a:avLst/>
          </a:prstGeom>
        </p:spPr>
        <p:txBody>
          <a:bodyPr anchor="t" rtlCol="false" tIns="0" lIns="0" bIns="0" rIns="0">
            <a:spAutoFit/>
          </a:bodyPr>
          <a:lstStyle/>
          <a:p>
            <a:pPr algn="l">
              <a:lnSpc>
                <a:spcPts val="3356"/>
              </a:lnSpc>
            </a:pPr>
            <a:r>
              <a:rPr lang="en-US" sz="2397">
                <a:solidFill>
                  <a:srgbClr val="000000"/>
                </a:solidFill>
                <a:latin typeface="Public Sans"/>
              </a:rPr>
              <a:t>We use the ResNext CNN classifier to extract features and accurately detect frame-level features. Afterward, we will finetune the network by adding the necessary additional layers and selecting an appropriate learning rate to ensure the gradient descent of the model converges effectively. The 2048- dimensional feature vectors obtained after the last pooling layers will serve as the input to the sequential LSTM.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18B7"/>
        </a:solidFill>
      </p:bgPr>
    </p:bg>
    <p:spTree>
      <p:nvGrpSpPr>
        <p:cNvPr id="1" name=""/>
        <p:cNvGrpSpPr/>
        <p:nvPr/>
      </p:nvGrpSpPr>
      <p:grpSpPr>
        <a:xfrm>
          <a:off x="0" y="0"/>
          <a:ext cx="0" cy="0"/>
          <a:chOff x="0" y="0"/>
          <a:chExt cx="0" cy="0"/>
        </a:xfrm>
      </p:grpSpPr>
      <p:grpSp>
        <p:nvGrpSpPr>
          <p:cNvPr name="Group 2" id="2"/>
          <p:cNvGrpSpPr/>
          <p:nvPr/>
        </p:nvGrpSpPr>
        <p:grpSpPr>
          <a:xfrm rot="0">
            <a:off x="452403" y="368394"/>
            <a:ext cx="17383194" cy="9550212"/>
            <a:chOff x="0" y="0"/>
            <a:chExt cx="4578290" cy="2515282"/>
          </a:xfrm>
        </p:grpSpPr>
        <p:sp>
          <p:nvSpPr>
            <p:cNvPr name="Freeform 3" id="3"/>
            <p:cNvSpPr/>
            <p:nvPr/>
          </p:nvSpPr>
          <p:spPr>
            <a:xfrm flipH="false" flipV="false" rot="0">
              <a:off x="0" y="0"/>
              <a:ext cx="4578290" cy="2515282"/>
            </a:xfrm>
            <a:custGeom>
              <a:avLst/>
              <a:gdLst/>
              <a:ahLst/>
              <a:cxnLst/>
              <a:rect r="r" b="b" t="t" l="l"/>
              <a:pathLst>
                <a:path h="2515282" w="4578290">
                  <a:moveTo>
                    <a:pt x="0" y="0"/>
                  </a:moveTo>
                  <a:lnTo>
                    <a:pt x="4578290" y="0"/>
                  </a:lnTo>
                  <a:lnTo>
                    <a:pt x="4578290" y="2515282"/>
                  </a:lnTo>
                  <a:lnTo>
                    <a:pt x="0" y="2515282"/>
                  </a:lnTo>
                  <a:close/>
                </a:path>
              </a:pathLst>
            </a:custGeom>
            <a:solidFill>
              <a:srgbClr val="CCCCCC"/>
            </a:solidFill>
            <a:ln w="95250">
              <a:solidFill>
                <a:srgbClr val="1818B7"/>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666537"/>
            <a:ext cx="724326" cy="724326"/>
          </a:xfrm>
          <a:custGeom>
            <a:avLst/>
            <a:gdLst/>
            <a:ahLst/>
            <a:cxnLst/>
            <a:rect r="r" b="b" t="t" l="l"/>
            <a:pathLst>
              <a:path h="724326" w="724326">
                <a:moveTo>
                  <a:pt x="0" y="0"/>
                </a:moveTo>
                <a:lnTo>
                  <a:pt x="724326" y="0"/>
                </a:lnTo>
                <a:lnTo>
                  <a:pt x="724326" y="724326"/>
                </a:lnTo>
                <a:lnTo>
                  <a:pt x="0" y="724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513271" y="666537"/>
            <a:ext cx="746029" cy="724326"/>
          </a:xfrm>
          <a:custGeom>
            <a:avLst/>
            <a:gdLst/>
            <a:ahLst/>
            <a:cxnLst/>
            <a:rect r="r" b="b" t="t" l="l"/>
            <a:pathLst>
              <a:path h="724326" w="746029">
                <a:moveTo>
                  <a:pt x="0" y="0"/>
                </a:moveTo>
                <a:lnTo>
                  <a:pt x="746029" y="0"/>
                </a:lnTo>
                <a:lnTo>
                  <a:pt x="746029" y="724326"/>
                </a:lnTo>
                <a:lnTo>
                  <a:pt x="0" y="724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665121" y="666537"/>
            <a:ext cx="724326" cy="724326"/>
          </a:xfrm>
          <a:custGeom>
            <a:avLst/>
            <a:gdLst/>
            <a:ahLst/>
            <a:cxnLst/>
            <a:rect r="r" b="b" t="t" l="l"/>
            <a:pathLst>
              <a:path h="724326" w="724326">
                <a:moveTo>
                  <a:pt x="0" y="0"/>
                </a:moveTo>
                <a:lnTo>
                  <a:pt x="724325" y="0"/>
                </a:lnTo>
                <a:lnTo>
                  <a:pt x="724325" y="724326"/>
                </a:lnTo>
                <a:lnTo>
                  <a:pt x="0" y="724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161592" y="657012"/>
            <a:ext cx="9964817" cy="1073150"/>
          </a:xfrm>
          <a:prstGeom prst="rect">
            <a:avLst/>
          </a:prstGeom>
        </p:spPr>
        <p:txBody>
          <a:bodyPr anchor="t" rtlCol="false" tIns="0" lIns="0" bIns="0" rIns="0">
            <a:spAutoFit/>
          </a:bodyPr>
          <a:lstStyle/>
          <a:p>
            <a:pPr algn="ctr">
              <a:lnSpc>
                <a:spcPts val="6999"/>
              </a:lnSpc>
            </a:pPr>
            <a:r>
              <a:rPr lang="en-US" sz="6999">
                <a:solidFill>
                  <a:srgbClr val="000000"/>
                </a:solidFill>
                <a:latin typeface="Retropix"/>
              </a:rPr>
              <a:t>LSTM as Classifier</a:t>
            </a:r>
          </a:p>
        </p:txBody>
      </p:sp>
      <p:sp>
        <p:nvSpPr>
          <p:cNvPr name="Freeform 9" id="9"/>
          <p:cNvSpPr/>
          <p:nvPr/>
        </p:nvSpPr>
        <p:spPr>
          <a:xfrm flipH="false" flipV="false" rot="0">
            <a:off x="2016076" y="1950423"/>
            <a:ext cx="14497196" cy="7248598"/>
          </a:xfrm>
          <a:custGeom>
            <a:avLst/>
            <a:gdLst/>
            <a:ahLst/>
            <a:cxnLst/>
            <a:rect r="r" b="b" t="t" l="l"/>
            <a:pathLst>
              <a:path h="7248598" w="14497196">
                <a:moveTo>
                  <a:pt x="0" y="0"/>
                </a:moveTo>
                <a:lnTo>
                  <a:pt x="14497195" y="0"/>
                </a:lnTo>
                <a:lnTo>
                  <a:pt x="14497195" y="7248598"/>
                </a:lnTo>
                <a:lnTo>
                  <a:pt x="0" y="7248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61253" y="4624087"/>
            <a:ext cx="13103867" cy="3599241"/>
          </a:xfrm>
          <a:prstGeom prst="rect">
            <a:avLst/>
          </a:prstGeom>
        </p:spPr>
        <p:txBody>
          <a:bodyPr anchor="t" rtlCol="false" tIns="0" lIns="0" bIns="0" rIns="0">
            <a:spAutoFit/>
          </a:bodyPr>
          <a:lstStyle/>
          <a:p>
            <a:pPr>
              <a:lnSpc>
                <a:spcPts val="3216"/>
              </a:lnSpc>
            </a:pPr>
            <a:r>
              <a:rPr lang="en-US" sz="2297">
                <a:solidFill>
                  <a:srgbClr val="000000"/>
                </a:solidFill>
                <a:latin typeface="Public Sans"/>
              </a:rPr>
              <a:t>For classification, we will use an LSTM-based algorithm. The LSTM will take the sequence of 2048-dimensional feature vectors obtained from the ResNext CNN as input. The LSTM will process the sequence in a sequential manner, considering the temporal dependencies between frames, thus enabling the model to perform temporal analysis of the video. The objective of the classifier is to determine whether the input video sequence is part of a deep fake video or an untampered video. </a:t>
            </a:r>
          </a:p>
          <a:p>
            <a:pPr>
              <a:lnSpc>
                <a:spcPts val="3216"/>
              </a:lnSpc>
            </a:pPr>
          </a:p>
          <a:p>
            <a:pPr algn="l">
              <a:lnSpc>
                <a:spcPts val="3216"/>
              </a:lnSpc>
            </a:pPr>
            <a:r>
              <a:rPr lang="en-US" sz="2297">
                <a:solidFill>
                  <a:srgbClr val="000000"/>
                </a:solidFill>
                <a:latin typeface="Public Sans"/>
              </a:rPr>
              <a:t>The LSTM-based classifier will be designed with appropriate layers and dropout regularization to prevent overfitting and improve the model's generalization capabilities.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5257270" cy="209588"/>
          </a:xfrm>
        </p:grpSpPr>
        <p:sp>
          <p:nvSpPr>
            <p:cNvPr name="Freeform 3" id="3"/>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a:solidFill>
                <a:srgbClr val="067A7B"/>
              </a:solidFill>
            </a:ln>
          </p:spPr>
        </p:sp>
        <p:sp>
          <p:nvSpPr>
            <p:cNvPr name="TextBox 4" id="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Freeform 5" id="5"/>
          <p:cNvSpPr/>
          <p:nvPr/>
        </p:nvSpPr>
        <p:spPr>
          <a:xfrm flipH="false" flipV="false" rot="0">
            <a:off x="2005044" y="3699479"/>
            <a:ext cx="6495867" cy="3247933"/>
          </a:xfrm>
          <a:custGeom>
            <a:avLst/>
            <a:gdLst/>
            <a:ahLst/>
            <a:cxnLst/>
            <a:rect r="r" b="b" t="t" l="l"/>
            <a:pathLst>
              <a:path h="3247933" w="6495867">
                <a:moveTo>
                  <a:pt x="0" y="0"/>
                </a:moveTo>
                <a:lnTo>
                  <a:pt x="6495867" y="0"/>
                </a:lnTo>
                <a:lnTo>
                  <a:pt x="6495867" y="3247933"/>
                </a:lnTo>
                <a:lnTo>
                  <a:pt x="0" y="3247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03309" y="1448026"/>
            <a:ext cx="8235627" cy="8235627"/>
          </a:xfrm>
          <a:custGeom>
            <a:avLst/>
            <a:gdLst/>
            <a:ahLst/>
            <a:cxnLst/>
            <a:rect r="r" b="b" t="t" l="l"/>
            <a:pathLst>
              <a:path h="8235627" w="8235627">
                <a:moveTo>
                  <a:pt x="0" y="0"/>
                </a:moveTo>
                <a:lnTo>
                  <a:pt x="8235627" y="0"/>
                </a:lnTo>
                <a:lnTo>
                  <a:pt x="8235627" y="8235627"/>
                </a:lnTo>
                <a:lnTo>
                  <a:pt x="0" y="8235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1322" y="1706589"/>
            <a:ext cx="400231" cy="387132"/>
          </a:xfrm>
          <a:custGeom>
            <a:avLst/>
            <a:gdLst/>
            <a:ahLst/>
            <a:cxnLst/>
            <a:rect r="r" b="b" t="t" l="l"/>
            <a:pathLst>
              <a:path h="387132" w="400231">
                <a:moveTo>
                  <a:pt x="0" y="0"/>
                </a:moveTo>
                <a:lnTo>
                  <a:pt x="400231" y="0"/>
                </a:lnTo>
                <a:lnTo>
                  <a:pt x="400231" y="387133"/>
                </a:lnTo>
                <a:lnTo>
                  <a:pt x="0" y="387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489627" y="4120046"/>
            <a:ext cx="6495867" cy="3247933"/>
          </a:xfrm>
          <a:custGeom>
            <a:avLst/>
            <a:gdLst/>
            <a:ahLst/>
            <a:cxnLst/>
            <a:rect r="r" b="b" t="t" l="l"/>
            <a:pathLst>
              <a:path h="3247933" w="6495867">
                <a:moveTo>
                  <a:pt x="0" y="0"/>
                </a:moveTo>
                <a:lnTo>
                  <a:pt x="6495866" y="0"/>
                </a:lnTo>
                <a:lnTo>
                  <a:pt x="6495866" y="3247934"/>
                </a:lnTo>
                <a:lnTo>
                  <a:pt x="0" y="3247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20080" y="1448026"/>
            <a:ext cx="3136187" cy="866728"/>
          </a:xfrm>
          <a:custGeom>
            <a:avLst/>
            <a:gdLst/>
            <a:ahLst/>
            <a:cxnLst/>
            <a:rect r="r" b="b" t="t" l="l"/>
            <a:pathLst>
              <a:path h="866728" w="3136187">
                <a:moveTo>
                  <a:pt x="0" y="0"/>
                </a:moveTo>
                <a:lnTo>
                  <a:pt x="3136188" y="0"/>
                </a:lnTo>
                <a:lnTo>
                  <a:pt x="3136188" y="866728"/>
                </a:lnTo>
                <a:lnTo>
                  <a:pt x="0" y="866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147384" y="1881390"/>
            <a:ext cx="547168" cy="931711"/>
          </a:xfrm>
          <a:custGeom>
            <a:avLst/>
            <a:gdLst/>
            <a:ahLst/>
            <a:cxnLst/>
            <a:rect r="r" b="b" t="t" l="l"/>
            <a:pathLst>
              <a:path h="931711" w="547168">
                <a:moveTo>
                  <a:pt x="0" y="0"/>
                </a:moveTo>
                <a:lnTo>
                  <a:pt x="547169" y="0"/>
                </a:lnTo>
                <a:lnTo>
                  <a:pt x="547169" y="931711"/>
                </a:lnTo>
                <a:lnTo>
                  <a:pt x="0" y="9317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8843" y="8930546"/>
            <a:ext cx="817618" cy="817618"/>
          </a:xfrm>
          <a:custGeom>
            <a:avLst/>
            <a:gdLst/>
            <a:ahLst/>
            <a:cxnLst/>
            <a:rect r="r" b="b" t="t" l="l"/>
            <a:pathLst>
              <a:path h="817618" w="817618">
                <a:moveTo>
                  <a:pt x="0" y="0"/>
                </a:moveTo>
                <a:lnTo>
                  <a:pt x="817618" y="0"/>
                </a:lnTo>
                <a:lnTo>
                  <a:pt x="817618" y="817618"/>
                </a:lnTo>
                <a:lnTo>
                  <a:pt x="0" y="817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77964" y="8930546"/>
            <a:ext cx="842116" cy="817618"/>
          </a:xfrm>
          <a:custGeom>
            <a:avLst/>
            <a:gdLst/>
            <a:ahLst/>
            <a:cxnLst/>
            <a:rect r="r" b="b" t="t" l="l"/>
            <a:pathLst>
              <a:path h="817618" w="842116">
                <a:moveTo>
                  <a:pt x="0" y="0"/>
                </a:moveTo>
                <a:lnTo>
                  <a:pt x="842116" y="0"/>
                </a:lnTo>
                <a:lnTo>
                  <a:pt x="842116" y="817618"/>
                </a:lnTo>
                <a:lnTo>
                  <a:pt x="0" y="8176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3211264" y="5452383"/>
            <a:ext cx="4966578" cy="1210143"/>
          </a:xfrm>
          <a:prstGeom prst="rect">
            <a:avLst/>
          </a:prstGeom>
        </p:spPr>
        <p:txBody>
          <a:bodyPr anchor="t" rtlCol="false" tIns="0" lIns="0" bIns="0" rIns="0">
            <a:spAutoFit/>
          </a:bodyPr>
          <a:lstStyle/>
          <a:p>
            <a:pPr algn="ctr">
              <a:lnSpc>
                <a:spcPts val="7901"/>
              </a:lnSpc>
            </a:pPr>
            <a:r>
              <a:rPr lang="en-US" sz="7901">
                <a:solidFill>
                  <a:srgbClr val="000000"/>
                </a:solidFill>
                <a:latin typeface="Retropix"/>
              </a:rPr>
              <a:t>RESULT</a:t>
            </a:r>
          </a:p>
        </p:txBody>
      </p:sp>
      <p:sp>
        <p:nvSpPr>
          <p:cNvPr name="TextBox 14" id="14"/>
          <p:cNvSpPr txBox="true"/>
          <p:nvPr/>
        </p:nvSpPr>
        <p:spPr>
          <a:xfrm rot="0">
            <a:off x="-836598" y="193673"/>
            <a:ext cx="20647073" cy="387578"/>
          </a:xfrm>
          <a:prstGeom prst="rect">
            <a:avLst/>
          </a:prstGeom>
        </p:spPr>
        <p:txBody>
          <a:bodyPr anchor="t" rtlCol="false" tIns="0" lIns="0" bIns="0" rIns="0">
            <a:spAutoFit/>
          </a:bodyPr>
          <a:lstStyle/>
          <a:p>
            <a:pPr algn="ctr">
              <a:lnSpc>
                <a:spcPts val="3122"/>
              </a:lnSpc>
              <a:spcBef>
                <a:spcPct val="0"/>
              </a:spcBef>
            </a:pPr>
            <a:r>
              <a:rPr lang="en-US" sz="2230">
                <a:solidFill>
                  <a:srgbClr val="FFFFFF"/>
                </a:solidFill>
                <a:latin typeface="Public Sans"/>
              </a:rPr>
              <a:t>LSTM-BASED DEEPFAKE DETECTION • LSTM-BASED DEEPFAKE DETECTION • LSTM-BASED DEEPFAKE DETECTION• LSTM-BASED DEEPFAKE DETECTION</a:t>
            </a:r>
          </a:p>
        </p:txBody>
      </p:sp>
      <p:sp>
        <p:nvSpPr>
          <p:cNvPr name="TextBox 15" id="15"/>
          <p:cNvSpPr txBox="true"/>
          <p:nvPr/>
        </p:nvSpPr>
        <p:spPr>
          <a:xfrm rot="0">
            <a:off x="9144000" y="3306922"/>
            <a:ext cx="6767322" cy="5443916"/>
          </a:xfrm>
          <a:prstGeom prst="rect">
            <a:avLst/>
          </a:prstGeom>
        </p:spPr>
        <p:txBody>
          <a:bodyPr anchor="t" rtlCol="false" tIns="0" lIns="0" bIns="0" rIns="0">
            <a:spAutoFit/>
          </a:bodyPr>
          <a:lstStyle/>
          <a:p>
            <a:pPr>
              <a:lnSpc>
                <a:spcPts val="3916"/>
              </a:lnSpc>
            </a:pPr>
            <a:r>
              <a:rPr lang="en-US" sz="2797">
                <a:solidFill>
                  <a:srgbClr val="000000"/>
                </a:solidFill>
                <a:latin typeface="Public Sans"/>
              </a:rPr>
              <a:t>We developed web-based deep fake detection using ResNext for feature extraction and Long-Short-Term-Memory (LSTM) for video classification. Users can input a video into the system, and the model will determine whether the video is a deepfake or a genuine video.</a:t>
            </a:r>
          </a:p>
          <a:p>
            <a:pPr>
              <a:lnSpc>
                <a:spcPts val="3916"/>
              </a:lnSpc>
            </a:pPr>
          </a:p>
          <a:p>
            <a:pPr algn="l">
              <a:lnSpc>
                <a:spcPts val="3916"/>
              </a:lnSpc>
            </a:pPr>
            <a:r>
              <a:rPr lang="en-US" sz="2797">
                <a:solidFill>
                  <a:srgbClr val="000000"/>
                </a:solidFill>
                <a:latin typeface="Public Sans"/>
              </a:rPr>
              <a:t>We also got high accuracy rate of 91.457%  after testing the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5257270" cy="209588"/>
          </a:xfrm>
        </p:grpSpPr>
        <p:sp>
          <p:nvSpPr>
            <p:cNvPr name="Freeform 3" id="3"/>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a:solidFill>
                <a:srgbClr val="067A7B"/>
              </a:solidFill>
            </a:ln>
          </p:spPr>
        </p:sp>
        <p:sp>
          <p:nvSpPr>
            <p:cNvPr name="TextBox 4" id="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Freeform 5" id="5"/>
          <p:cNvSpPr/>
          <p:nvPr/>
        </p:nvSpPr>
        <p:spPr>
          <a:xfrm flipH="false" flipV="false" rot="0">
            <a:off x="2005044" y="3699479"/>
            <a:ext cx="6495867" cy="3247933"/>
          </a:xfrm>
          <a:custGeom>
            <a:avLst/>
            <a:gdLst/>
            <a:ahLst/>
            <a:cxnLst/>
            <a:rect r="r" b="b" t="t" l="l"/>
            <a:pathLst>
              <a:path h="3247933" w="6495867">
                <a:moveTo>
                  <a:pt x="0" y="0"/>
                </a:moveTo>
                <a:lnTo>
                  <a:pt x="6495867" y="0"/>
                </a:lnTo>
                <a:lnTo>
                  <a:pt x="6495867" y="3247933"/>
                </a:lnTo>
                <a:lnTo>
                  <a:pt x="0" y="3247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03309" y="1448026"/>
            <a:ext cx="8235627" cy="8235627"/>
          </a:xfrm>
          <a:custGeom>
            <a:avLst/>
            <a:gdLst/>
            <a:ahLst/>
            <a:cxnLst/>
            <a:rect r="r" b="b" t="t" l="l"/>
            <a:pathLst>
              <a:path h="8235627" w="8235627">
                <a:moveTo>
                  <a:pt x="0" y="0"/>
                </a:moveTo>
                <a:lnTo>
                  <a:pt x="8235627" y="0"/>
                </a:lnTo>
                <a:lnTo>
                  <a:pt x="8235627" y="8235627"/>
                </a:lnTo>
                <a:lnTo>
                  <a:pt x="0" y="8235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1322" y="1706589"/>
            <a:ext cx="400231" cy="387132"/>
          </a:xfrm>
          <a:custGeom>
            <a:avLst/>
            <a:gdLst/>
            <a:ahLst/>
            <a:cxnLst/>
            <a:rect r="r" b="b" t="t" l="l"/>
            <a:pathLst>
              <a:path h="387132" w="400231">
                <a:moveTo>
                  <a:pt x="0" y="0"/>
                </a:moveTo>
                <a:lnTo>
                  <a:pt x="400231" y="0"/>
                </a:lnTo>
                <a:lnTo>
                  <a:pt x="400231" y="387133"/>
                </a:lnTo>
                <a:lnTo>
                  <a:pt x="0" y="387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489627" y="4120046"/>
            <a:ext cx="6495867" cy="3247933"/>
          </a:xfrm>
          <a:custGeom>
            <a:avLst/>
            <a:gdLst/>
            <a:ahLst/>
            <a:cxnLst/>
            <a:rect r="r" b="b" t="t" l="l"/>
            <a:pathLst>
              <a:path h="3247933" w="6495867">
                <a:moveTo>
                  <a:pt x="0" y="0"/>
                </a:moveTo>
                <a:lnTo>
                  <a:pt x="6495866" y="0"/>
                </a:lnTo>
                <a:lnTo>
                  <a:pt x="6495866" y="3247934"/>
                </a:lnTo>
                <a:lnTo>
                  <a:pt x="0" y="3247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20080" y="1448026"/>
            <a:ext cx="3136187" cy="866728"/>
          </a:xfrm>
          <a:custGeom>
            <a:avLst/>
            <a:gdLst/>
            <a:ahLst/>
            <a:cxnLst/>
            <a:rect r="r" b="b" t="t" l="l"/>
            <a:pathLst>
              <a:path h="866728" w="3136187">
                <a:moveTo>
                  <a:pt x="0" y="0"/>
                </a:moveTo>
                <a:lnTo>
                  <a:pt x="3136188" y="0"/>
                </a:lnTo>
                <a:lnTo>
                  <a:pt x="3136188" y="866728"/>
                </a:lnTo>
                <a:lnTo>
                  <a:pt x="0" y="866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147384" y="1881390"/>
            <a:ext cx="547168" cy="931711"/>
          </a:xfrm>
          <a:custGeom>
            <a:avLst/>
            <a:gdLst/>
            <a:ahLst/>
            <a:cxnLst/>
            <a:rect r="r" b="b" t="t" l="l"/>
            <a:pathLst>
              <a:path h="931711" w="547168">
                <a:moveTo>
                  <a:pt x="0" y="0"/>
                </a:moveTo>
                <a:lnTo>
                  <a:pt x="547169" y="0"/>
                </a:lnTo>
                <a:lnTo>
                  <a:pt x="547169" y="931711"/>
                </a:lnTo>
                <a:lnTo>
                  <a:pt x="0" y="9317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8843" y="8930546"/>
            <a:ext cx="817618" cy="817618"/>
          </a:xfrm>
          <a:custGeom>
            <a:avLst/>
            <a:gdLst/>
            <a:ahLst/>
            <a:cxnLst/>
            <a:rect r="r" b="b" t="t" l="l"/>
            <a:pathLst>
              <a:path h="817618" w="817618">
                <a:moveTo>
                  <a:pt x="0" y="0"/>
                </a:moveTo>
                <a:lnTo>
                  <a:pt x="817618" y="0"/>
                </a:lnTo>
                <a:lnTo>
                  <a:pt x="817618" y="817618"/>
                </a:lnTo>
                <a:lnTo>
                  <a:pt x="0" y="817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77964" y="8930546"/>
            <a:ext cx="842116" cy="817618"/>
          </a:xfrm>
          <a:custGeom>
            <a:avLst/>
            <a:gdLst/>
            <a:ahLst/>
            <a:cxnLst/>
            <a:rect r="r" b="b" t="t" l="l"/>
            <a:pathLst>
              <a:path h="817618" w="842116">
                <a:moveTo>
                  <a:pt x="0" y="0"/>
                </a:moveTo>
                <a:lnTo>
                  <a:pt x="842116" y="0"/>
                </a:lnTo>
                <a:lnTo>
                  <a:pt x="842116" y="817618"/>
                </a:lnTo>
                <a:lnTo>
                  <a:pt x="0" y="8176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845171" y="5556315"/>
            <a:ext cx="5698764" cy="1210143"/>
          </a:xfrm>
          <a:prstGeom prst="rect">
            <a:avLst/>
          </a:prstGeom>
        </p:spPr>
        <p:txBody>
          <a:bodyPr anchor="t" rtlCol="false" tIns="0" lIns="0" bIns="0" rIns="0">
            <a:spAutoFit/>
          </a:bodyPr>
          <a:lstStyle/>
          <a:p>
            <a:pPr algn="ctr">
              <a:lnSpc>
                <a:spcPts val="7901"/>
              </a:lnSpc>
            </a:pPr>
            <a:r>
              <a:rPr lang="en-US" sz="7901">
                <a:solidFill>
                  <a:srgbClr val="000000"/>
                </a:solidFill>
                <a:latin typeface="Retropix"/>
              </a:rPr>
              <a:t>Conclusion</a:t>
            </a:r>
          </a:p>
        </p:txBody>
      </p:sp>
      <p:sp>
        <p:nvSpPr>
          <p:cNvPr name="TextBox 14" id="14"/>
          <p:cNvSpPr txBox="true"/>
          <p:nvPr/>
        </p:nvSpPr>
        <p:spPr>
          <a:xfrm rot="0">
            <a:off x="-836598" y="193673"/>
            <a:ext cx="20647073" cy="387578"/>
          </a:xfrm>
          <a:prstGeom prst="rect">
            <a:avLst/>
          </a:prstGeom>
        </p:spPr>
        <p:txBody>
          <a:bodyPr anchor="t" rtlCol="false" tIns="0" lIns="0" bIns="0" rIns="0">
            <a:spAutoFit/>
          </a:bodyPr>
          <a:lstStyle/>
          <a:p>
            <a:pPr algn="ctr">
              <a:lnSpc>
                <a:spcPts val="3122"/>
              </a:lnSpc>
              <a:spcBef>
                <a:spcPct val="0"/>
              </a:spcBef>
            </a:pPr>
            <a:r>
              <a:rPr lang="en-US" sz="2230">
                <a:solidFill>
                  <a:srgbClr val="FFFFFF"/>
                </a:solidFill>
                <a:latin typeface="Public Sans"/>
              </a:rPr>
              <a:t>LSTM-BASED DEEPFAKE DETECTION • LSTM-BASED DEEPFAKE DETECTION • LSTM-BASED DEEPFAKE DETECTION• LSTM-BASED DEEPFAKE DETECTION</a:t>
            </a:r>
          </a:p>
        </p:txBody>
      </p:sp>
      <p:sp>
        <p:nvSpPr>
          <p:cNvPr name="TextBox 15" id="15"/>
          <p:cNvSpPr txBox="true"/>
          <p:nvPr/>
        </p:nvSpPr>
        <p:spPr>
          <a:xfrm rot="0">
            <a:off x="9137462" y="3243648"/>
            <a:ext cx="6767322" cy="4953104"/>
          </a:xfrm>
          <a:prstGeom prst="rect">
            <a:avLst/>
          </a:prstGeom>
        </p:spPr>
        <p:txBody>
          <a:bodyPr anchor="t" rtlCol="false" tIns="0" lIns="0" bIns="0" rIns="0">
            <a:spAutoFit/>
          </a:bodyPr>
          <a:lstStyle/>
          <a:p>
            <a:pPr algn="just">
              <a:lnSpc>
                <a:spcPts val="2798"/>
              </a:lnSpc>
            </a:pPr>
            <a:r>
              <a:rPr lang="en-US" sz="1999">
                <a:solidFill>
                  <a:srgbClr val="000000"/>
                </a:solidFill>
                <a:latin typeface="Public Sans"/>
              </a:rPr>
              <a:t>We developed a web-based deepfake detection system using a neural network-based approach to classify videos as either deep fakes or genuine.</a:t>
            </a:r>
          </a:p>
          <a:p>
            <a:pPr algn="just">
              <a:lnSpc>
                <a:spcPts val="2798"/>
              </a:lnSpc>
            </a:pPr>
          </a:p>
          <a:p>
            <a:pPr algn="just">
              <a:lnSpc>
                <a:spcPts val="2798"/>
              </a:lnSpc>
            </a:pPr>
            <a:r>
              <a:rPr lang="en-US" sz="1999">
                <a:solidFill>
                  <a:srgbClr val="000000"/>
                </a:solidFill>
                <a:latin typeface="Public Sans"/>
              </a:rPr>
              <a:t>We got high accuracy that shows the effectiveness of our proposed method, which utilizes state-of-the-art deep learning techniques for robust detection. The system's real-time capabilities allow for efficient and reliable deepfake detection, making it a valuable tool in identifying potentially deceptive content.</a:t>
            </a:r>
          </a:p>
          <a:p>
            <a:pPr algn="just">
              <a:lnSpc>
                <a:spcPts val="2798"/>
              </a:lnSpc>
            </a:pPr>
          </a:p>
          <a:p>
            <a:pPr algn="just">
              <a:lnSpc>
                <a:spcPts val="2798"/>
              </a:lnSpc>
            </a:pPr>
            <a:r>
              <a:rPr lang="en-US" sz="1999">
                <a:solidFill>
                  <a:srgbClr val="000000"/>
                </a:solidFill>
                <a:latin typeface="Public Sans"/>
              </a:rPr>
              <a:t>As with any detection system, continuous improvements and updates are necessary to keep up with evolving deepfake generation techniques.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5257270" cy="209588"/>
          </a:xfrm>
        </p:grpSpPr>
        <p:sp>
          <p:nvSpPr>
            <p:cNvPr name="Freeform 3" id="3"/>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a:solidFill>
                <a:srgbClr val="067A7B"/>
              </a:solidFill>
            </a:ln>
          </p:spPr>
        </p:sp>
        <p:sp>
          <p:nvSpPr>
            <p:cNvPr name="TextBox 4" id="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Freeform 5" id="5"/>
          <p:cNvSpPr/>
          <p:nvPr/>
        </p:nvSpPr>
        <p:spPr>
          <a:xfrm flipH="false" flipV="false" rot="0">
            <a:off x="2005044" y="3699479"/>
            <a:ext cx="6495867" cy="3247933"/>
          </a:xfrm>
          <a:custGeom>
            <a:avLst/>
            <a:gdLst/>
            <a:ahLst/>
            <a:cxnLst/>
            <a:rect r="r" b="b" t="t" l="l"/>
            <a:pathLst>
              <a:path h="3247933" w="6495867">
                <a:moveTo>
                  <a:pt x="0" y="0"/>
                </a:moveTo>
                <a:lnTo>
                  <a:pt x="6495867" y="0"/>
                </a:lnTo>
                <a:lnTo>
                  <a:pt x="6495867" y="3247933"/>
                </a:lnTo>
                <a:lnTo>
                  <a:pt x="0" y="3247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42640" y="1448026"/>
            <a:ext cx="8235627" cy="8235627"/>
          </a:xfrm>
          <a:custGeom>
            <a:avLst/>
            <a:gdLst/>
            <a:ahLst/>
            <a:cxnLst/>
            <a:rect r="r" b="b" t="t" l="l"/>
            <a:pathLst>
              <a:path h="8235627" w="8235627">
                <a:moveTo>
                  <a:pt x="0" y="0"/>
                </a:moveTo>
                <a:lnTo>
                  <a:pt x="8235627" y="0"/>
                </a:lnTo>
                <a:lnTo>
                  <a:pt x="8235627" y="8235627"/>
                </a:lnTo>
                <a:lnTo>
                  <a:pt x="0" y="8235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1322" y="1706589"/>
            <a:ext cx="400231" cy="387132"/>
          </a:xfrm>
          <a:custGeom>
            <a:avLst/>
            <a:gdLst/>
            <a:ahLst/>
            <a:cxnLst/>
            <a:rect r="r" b="b" t="t" l="l"/>
            <a:pathLst>
              <a:path h="387132" w="400231">
                <a:moveTo>
                  <a:pt x="0" y="0"/>
                </a:moveTo>
                <a:lnTo>
                  <a:pt x="400231" y="0"/>
                </a:lnTo>
                <a:lnTo>
                  <a:pt x="400231" y="387133"/>
                </a:lnTo>
                <a:lnTo>
                  <a:pt x="0" y="387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489627" y="4120046"/>
            <a:ext cx="6495867" cy="3247933"/>
          </a:xfrm>
          <a:custGeom>
            <a:avLst/>
            <a:gdLst/>
            <a:ahLst/>
            <a:cxnLst/>
            <a:rect r="r" b="b" t="t" l="l"/>
            <a:pathLst>
              <a:path h="3247933" w="6495867">
                <a:moveTo>
                  <a:pt x="0" y="0"/>
                </a:moveTo>
                <a:lnTo>
                  <a:pt x="6495866" y="0"/>
                </a:lnTo>
                <a:lnTo>
                  <a:pt x="6495866" y="3247934"/>
                </a:lnTo>
                <a:lnTo>
                  <a:pt x="0" y="3247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20080" y="1448026"/>
            <a:ext cx="3136187" cy="866728"/>
          </a:xfrm>
          <a:custGeom>
            <a:avLst/>
            <a:gdLst/>
            <a:ahLst/>
            <a:cxnLst/>
            <a:rect r="r" b="b" t="t" l="l"/>
            <a:pathLst>
              <a:path h="866728" w="3136187">
                <a:moveTo>
                  <a:pt x="0" y="0"/>
                </a:moveTo>
                <a:lnTo>
                  <a:pt x="3136188" y="0"/>
                </a:lnTo>
                <a:lnTo>
                  <a:pt x="3136188" y="866728"/>
                </a:lnTo>
                <a:lnTo>
                  <a:pt x="0" y="866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147384" y="1881390"/>
            <a:ext cx="547168" cy="931711"/>
          </a:xfrm>
          <a:custGeom>
            <a:avLst/>
            <a:gdLst/>
            <a:ahLst/>
            <a:cxnLst/>
            <a:rect r="r" b="b" t="t" l="l"/>
            <a:pathLst>
              <a:path h="931711" w="547168">
                <a:moveTo>
                  <a:pt x="0" y="0"/>
                </a:moveTo>
                <a:lnTo>
                  <a:pt x="547169" y="0"/>
                </a:lnTo>
                <a:lnTo>
                  <a:pt x="547169" y="931711"/>
                </a:lnTo>
                <a:lnTo>
                  <a:pt x="0" y="9317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38843" y="8930546"/>
            <a:ext cx="817618" cy="817618"/>
          </a:xfrm>
          <a:custGeom>
            <a:avLst/>
            <a:gdLst/>
            <a:ahLst/>
            <a:cxnLst/>
            <a:rect r="r" b="b" t="t" l="l"/>
            <a:pathLst>
              <a:path h="817618" w="817618">
                <a:moveTo>
                  <a:pt x="0" y="0"/>
                </a:moveTo>
                <a:lnTo>
                  <a:pt x="817618" y="0"/>
                </a:lnTo>
                <a:lnTo>
                  <a:pt x="817618" y="817618"/>
                </a:lnTo>
                <a:lnTo>
                  <a:pt x="0" y="817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377964" y="8930546"/>
            <a:ext cx="842116" cy="817618"/>
          </a:xfrm>
          <a:custGeom>
            <a:avLst/>
            <a:gdLst/>
            <a:ahLst/>
            <a:cxnLst/>
            <a:rect r="r" b="b" t="t" l="l"/>
            <a:pathLst>
              <a:path h="817618" w="842116">
                <a:moveTo>
                  <a:pt x="0" y="0"/>
                </a:moveTo>
                <a:lnTo>
                  <a:pt x="842116" y="0"/>
                </a:lnTo>
                <a:lnTo>
                  <a:pt x="842116" y="817618"/>
                </a:lnTo>
                <a:lnTo>
                  <a:pt x="0" y="8176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845171" y="5556315"/>
            <a:ext cx="5698764" cy="1210143"/>
          </a:xfrm>
          <a:prstGeom prst="rect">
            <a:avLst/>
          </a:prstGeom>
        </p:spPr>
        <p:txBody>
          <a:bodyPr anchor="t" rtlCol="false" tIns="0" lIns="0" bIns="0" rIns="0">
            <a:spAutoFit/>
          </a:bodyPr>
          <a:lstStyle/>
          <a:p>
            <a:pPr algn="ctr">
              <a:lnSpc>
                <a:spcPts val="7901"/>
              </a:lnSpc>
            </a:pPr>
            <a:r>
              <a:rPr lang="en-US" sz="7901">
                <a:solidFill>
                  <a:srgbClr val="000000"/>
                </a:solidFill>
                <a:latin typeface="Retropix"/>
              </a:rPr>
              <a:t>Limitation</a:t>
            </a:r>
          </a:p>
        </p:txBody>
      </p:sp>
      <p:sp>
        <p:nvSpPr>
          <p:cNvPr name="TextBox 14" id="14"/>
          <p:cNvSpPr txBox="true"/>
          <p:nvPr/>
        </p:nvSpPr>
        <p:spPr>
          <a:xfrm rot="0">
            <a:off x="-836598" y="193673"/>
            <a:ext cx="20647073" cy="387578"/>
          </a:xfrm>
          <a:prstGeom prst="rect">
            <a:avLst/>
          </a:prstGeom>
        </p:spPr>
        <p:txBody>
          <a:bodyPr anchor="t" rtlCol="false" tIns="0" lIns="0" bIns="0" rIns="0">
            <a:spAutoFit/>
          </a:bodyPr>
          <a:lstStyle/>
          <a:p>
            <a:pPr algn="ctr">
              <a:lnSpc>
                <a:spcPts val="3122"/>
              </a:lnSpc>
              <a:spcBef>
                <a:spcPct val="0"/>
              </a:spcBef>
            </a:pPr>
            <a:r>
              <a:rPr lang="en-US" sz="2230">
                <a:solidFill>
                  <a:srgbClr val="FFFFFF"/>
                </a:solidFill>
                <a:latin typeface="Public Sans"/>
              </a:rPr>
              <a:t>LSTM-BASED DEEPFAKE DETECTION • LSTM-BASED DEEPFAKE DETECTION • LSTM-BASED DEEPFAKE DETECTION• LSTM-BASED DEEPFAKE DETECTION</a:t>
            </a:r>
          </a:p>
        </p:txBody>
      </p:sp>
      <p:sp>
        <p:nvSpPr>
          <p:cNvPr name="TextBox 15" id="15"/>
          <p:cNvSpPr txBox="true"/>
          <p:nvPr/>
        </p:nvSpPr>
        <p:spPr>
          <a:xfrm rot="0">
            <a:off x="9316474" y="2872331"/>
            <a:ext cx="6287958" cy="6131940"/>
          </a:xfrm>
          <a:prstGeom prst="rect">
            <a:avLst/>
          </a:prstGeom>
        </p:spPr>
        <p:txBody>
          <a:bodyPr anchor="t" rtlCol="false" tIns="0" lIns="0" bIns="0" rIns="0">
            <a:spAutoFit/>
          </a:bodyPr>
          <a:lstStyle/>
          <a:p>
            <a:pPr algn="just">
              <a:lnSpc>
                <a:spcPts val="3269"/>
              </a:lnSpc>
            </a:pPr>
            <a:r>
              <a:rPr lang="en-US" sz="2335">
                <a:solidFill>
                  <a:srgbClr val="000000"/>
                </a:solidFill>
                <a:latin typeface="Public Sans"/>
              </a:rPr>
              <a:t>Our current method focuses solely on video content for deepfake detection and does not account for audio analysis. As a result, it may not be able to detect audio deep fakes.</a:t>
            </a:r>
          </a:p>
          <a:p>
            <a:pPr algn="just">
              <a:lnSpc>
                <a:spcPts val="3269"/>
              </a:lnSpc>
            </a:pPr>
          </a:p>
          <a:p>
            <a:pPr algn="just">
              <a:lnSpc>
                <a:spcPts val="3269"/>
              </a:lnSpc>
            </a:pPr>
            <a:r>
              <a:rPr lang="en-US" sz="2335">
                <a:solidFill>
                  <a:srgbClr val="000000"/>
                </a:solidFill>
                <a:latin typeface="Public Sans"/>
              </a:rPr>
              <a:t>Additionally, our deepfake detection model relies on publicly available datasets, including FaceForensics++, CelebDF, and Kaggle's Deep Fake Detection Challenge Dataset.</a:t>
            </a:r>
          </a:p>
          <a:p>
            <a:pPr algn="just">
              <a:lnSpc>
                <a:spcPts val="3269"/>
              </a:lnSpc>
            </a:pPr>
          </a:p>
          <a:p>
            <a:pPr algn="just">
              <a:lnSpc>
                <a:spcPts val="3269"/>
              </a:lnSpc>
            </a:pPr>
            <a:r>
              <a:rPr lang="en-US" sz="2335">
                <a:solidFill>
                  <a:srgbClr val="000000"/>
                </a:solidFill>
                <a:latin typeface="Public Sans"/>
              </a:rPr>
              <a:t>Despite these limitations, our method demonstrates promising results in accurately identifying deepfake videos based on analyzed features and temporal patterns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18B7"/>
        </a:solidFill>
      </p:bgPr>
    </p:bg>
    <p:spTree>
      <p:nvGrpSpPr>
        <p:cNvPr id="1" name=""/>
        <p:cNvGrpSpPr/>
        <p:nvPr/>
      </p:nvGrpSpPr>
      <p:grpSpPr>
        <a:xfrm>
          <a:off x="0" y="0"/>
          <a:ext cx="0" cy="0"/>
          <a:chOff x="0" y="0"/>
          <a:chExt cx="0" cy="0"/>
        </a:xfrm>
      </p:grpSpPr>
      <p:grpSp>
        <p:nvGrpSpPr>
          <p:cNvPr name="Group 2" id="2"/>
          <p:cNvGrpSpPr/>
          <p:nvPr/>
        </p:nvGrpSpPr>
        <p:grpSpPr>
          <a:xfrm rot="0">
            <a:off x="452403" y="368394"/>
            <a:ext cx="17383194" cy="9550212"/>
            <a:chOff x="0" y="0"/>
            <a:chExt cx="4578290" cy="2515282"/>
          </a:xfrm>
        </p:grpSpPr>
        <p:sp>
          <p:nvSpPr>
            <p:cNvPr name="Freeform 3" id="3"/>
            <p:cNvSpPr/>
            <p:nvPr/>
          </p:nvSpPr>
          <p:spPr>
            <a:xfrm flipH="false" flipV="false" rot="0">
              <a:off x="0" y="0"/>
              <a:ext cx="4578290" cy="2515282"/>
            </a:xfrm>
            <a:custGeom>
              <a:avLst/>
              <a:gdLst/>
              <a:ahLst/>
              <a:cxnLst/>
              <a:rect r="r" b="b" t="t" l="l"/>
              <a:pathLst>
                <a:path h="2515282" w="4578290">
                  <a:moveTo>
                    <a:pt x="0" y="0"/>
                  </a:moveTo>
                  <a:lnTo>
                    <a:pt x="4578290" y="0"/>
                  </a:lnTo>
                  <a:lnTo>
                    <a:pt x="4578290" y="2515282"/>
                  </a:lnTo>
                  <a:lnTo>
                    <a:pt x="0" y="2515282"/>
                  </a:lnTo>
                  <a:close/>
                </a:path>
              </a:pathLst>
            </a:custGeom>
            <a:solidFill>
              <a:srgbClr val="CCCCCC"/>
            </a:solidFill>
            <a:ln w="95250">
              <a:solidFill>
                <a:srgbClr val="1818B7"/>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8546265"/>
            <a:ext cx="2801811" cy="712035"/>
            <a:chOff x="0" y="0"/>
            <a:chExt cx="737925" cy="187532"/>
          </a:xfrm>
        </p:grpSpPr>
        <p:sp>
          <p:nvSpPr>
            <p:cNvPr name="Freeform 6" id="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FFFFFF"/>
            </a:solidFill>
            <a:ln w="28575">
              <a:solidFill>
                <a:srgbClr val="000000"/>
              </a:solidFill>
            </a:ln>
          </p:spPr>
        </p:sp>
        <p:sp>
          <p:nvSpPr>
            <p:cNvPr name="TextBox 7" id="7"/>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2" action="ppaction://hlinksldjump"/>
                </a:rPr>
                <a:t>Back to Agenda Page</a:t>
              </a:r>
            </a:p>
          </p:txBody>
        </p:sp>
      </p:grpSp>
      <p:sp>
        <p:nvSpPr>
          <p:cNvPr name="Freeform 8" id="8"/>
          <p:cNvSpPr/>
          <p:nvPr/>
        </p:nvSpPr>
        <p:spPr>
          <a:xfrm flipH="false" flipV="false" rot="0">
            <a:off x="1028700" y="666537"/>
            <a:ext cx="724326" cy="724326"/>
          </a:xfrm>
          <a:custGeom>
            <a:avLst/>
            <a:gdLst/>
            <a:ahLst/>
            <a:cxnLst/>
            <a:rect r="r" b="b" t="t" l="l"/>
            <a:pathLst>
              <a:path h="724326" w="724326">
                <a:moveTo>
                  <a:pt x="0" y="0"/>
                </a:moveTo>
                <a:lnTo>
                  <a:pt x="724326" y="0"/>
                </a:lnTo>
                <a:lnTo>
                  <a:pt x="724326" y="724326"/>
                </a:lnTo>
                <a:lnTo>
                  <a:pt x="0" y="7243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513271" y="666537"/>
            <a:ext cx="746029" cy="724326"/>
          </a:xfrm>
          <a:custGeom>
            <a:avLst/>
            <a:gdLst/>
            <a:ahLst/>
            <a:cxnLst/>
            <a:rect r="r" b="b" t="t" l="l"/>
            <a:pathLst>
              <a:path h="724326" w="746029">
                <a:moveTo>
                  <a:pt x="0" y="0"/>
                </a:moveTo>
                <a:lnTo>
                  <a:pt x="746029" y="0"/>
                </a:lnTo>
                <a:lnTo>
                  <a:pt x="746029" y="724326"/>
                </a:lnTo>
                <a:lnTo>
                  <a:pt x="0" y="7243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665121" y="666537"/>
            <a:ext cx="724326" cy="724326"/>
          </a:xfrm>
          <a:custGeom>
            <a:avLst/>
            <a:gdLst/>
            <a:ahLst/>
            <a:cxnLst/>
            <a:rect r="r" b="b" t="t" l="l"/>
            <a:pathLst>
              <a:path h="724326" w="724326">
                <a:moveTo>
                  <a:pt x="0" y="0"/>
                </a:moveTo>
                <a:lnTo>
                  <a:pt x="724325" y="0"/>
                </a:lnTo>
                <a:lnTo>
                  <a:pt x="724325" y="724326"/>
                </a:lnTo>
                <a:lnTo>
                  <a:pt x="0" y="7243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28700" y="3476250"/>
            <a:ext cx="2527153" cy="473267"/>
          </a:xfrm>
          <a:custGeom>
            <a:avLst/>
            <a:gdLst/>
            <a:ahLst/>
            <a:cxnLst/>
            <a:rect r="r" b="b" t="t" l="l"/>
            <a:pathLst>
              <a:path h="473267" w="2527153">
                <a:moveTo>
                  <a:pt x="0" y="0"/>
                </a:moveTo>
                <a:lnTo>
                  <a:pt x="2527153" y="0"/>
                </a:lnTo>
                <a:lnTo>
                  <a:pt x="2527153" y="473267"/>
                </a:lnTo>
                <a:lnTo>
                  <a:pt x="0" y="4732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1041959">
            <a:off x="5841646" y="6964526"/>
            <a:ext cx="535569" cy="706385"/>
          </a:xfrm>
          <a:custGeom>
            <a:avLst/>
            <a:gdLst/>
            <a:ahLst/>
            <a:cxnLst/>
            <a:rect r="r" b="b" t="t" l="l"/>
            <a:pathLst>
              <a:path h="706385" w="535569">
                <a:moveTo>
                  <a:pt x="0" y="0"/>
                </a:moveTo>
                <a:lnTo>
                  <a:pt x="535568" y="0"/>
                </a:lnTo>
                <a:lnTo>
                  <a:pt x="535568" y="706386"/>
                </a:lnTo>
                <a:lnTo>
                  <a:pt x="0" y="7063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3" id="13">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657" t="0" r="657" b="0"/>
          <a:stretch>
            <a:fillRect/>
          </a:stretch>
        </p:blipFill>
        <p:spPr>
          <a:xfrm flipH="false" flipV="false" rot="0">
            <a:off x="4259225" y="1767318"/>
            <a:ext cx="13142074" cy="7490982"/>
          </a:xfrm>
          <a:prstGeom prst="rect">
            <a:avLst/>
          </a:prstGeom>
        </p:spPr>
      </p:pic>
      <p:sp>
        <p:nvSpPr>
          <p:cNvPr name="TextBox 14" id="14"/>
          <p:cNvSpPr txBox="true"/>
          <p:nvPr/>
        </p:nvSpPr>
        <p:spPr>
          <a:xfrm rot="0">
            <a:off x="1028700" y="1602364"/>
            <a:ext cx="3230525" cy="1654811"/>
          </a:xfrm>
          <a:prstGeom prst="rect">
            <a:avLst/>
          </a:prstGeom>
        </p:spPr>
        <p:txBody>
          <a:bodyPr anchor="t" rtlCol="false" tIns="0" lIns="0" bIns="0" rIns="0">
            <a:spAutoFit/>
          </a:bodyPr>
          <a:lstStyle/>
          <a:p>
            <a:pPr>
              <a:lnSpc>
                <a:spcPts val="6999"/>
              </a:lnSpc>
            </a:pPr>
            <a:r>
              <a:rPr lang="en-US" sz="6999">
                <a:solidFill>
                  <a:srgbClr val="000000"/>
                </a:solidFill>
                <a:latin typeface="Retropix"/>
              </a:rPr>
              <a:t>System</a:t>
            </a:r>
          </a:p>
          <a:p>
            <a:pPr>
              <a:lnSpc>
                <a:spcPts val="4800"/>
              </a:lnSpc>
            </a:pPr>
            <a:r>
              <a:rPr lang="en-US" sz="4800">
                <a:solidFill>
                  <a:srgbClr val="000000"/>
                </a:solidFill>
                <a:latin typeface="Retropix"/>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0" y="-645506"/>
            <a:ext cx="18288000" cy="9601200"/>
          </a:xfrm>
          <a:custGeom>
            <a:avLst/>
            <a:gdLst/>
            <a:ahLst/>
            <a:cxnLst/>
            <a:rect r="r" b="b" t="t" l="l"/>
            <a:pathLst>
              <a:path h="9601200" w="18288000">
                <a:moveTo>
                  <a:pt x="0" y="0"/>
                </a:moveTo>
                <a:lnTo>
                  <a:pt x="18288000" y="0"/>
                </a:lnTo>
                <a:lnTo>
                  <a:pt x="18288000" y="9601200"/>
                </a:lnTo>
                <a:lnTo>
                  <a:pt x="0" y="9601200"/>
                </a:lnTo>
                <a:lnTo>
                  <a:pt x="0" y="0"/>
                </a:lnTo>
                <a:close/>
              </a:path>
            </a:pathLst>
          </a:custGeom>
          <a:blipFill>
            <a:blip r:embed="rId2"/>
            <a:stretch>
              <a:fillRect l="0" t="0" r="0" b="0"/>
            </a:stretch>
          </a:blipFill>
        </p:spPr>
      </p:sp>
      <p:sp>
        <p:nvSpPr>
          <p:cNvPr name="Freeform 3" id="3"/>
          <p:cNvSpPr/>
          <p:nvPr/>
        </p:nvSpPr>
        <p:spPr>
          <a:xfrm flipH="false" flipV="false" rot="0">
            <a:off x="13134849" y="5301051"/>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702878" y="6126452"/>
            <a:ext cx="4882245" cy="909904"/>
            <a:chOff x="0" y="0"/>
            <a:chExt cx="6509659" cy="1213205"/>
          </a:xfrm>
        </p:grpSpPr>
        <p:grpSp>
          <p:nvGrpSpPr>
            <p:cNvPr name="Group 5" id="5"/>
            <p:cNvGrpSpPr/>
            <p:nvPr/>
          </p:nvGrpSpPr>
          <p:grpSpPr>
            <a:xfrm rot="0">
              <a:off x="0" y="0"/>
              <a:ext cx="6509659" cy="1213205"/>
              <a:chOff x="0" y="0"/>
              <a:chExt cx="2180608" cy="406400"/>
            </a:xfrm>
          </p:grpSpPr>
          <p:sp>
            <p:nvSpPr>
              <p:cNvPr name="Freeform 6" id="6"/>
              <p:cNvSpPr/>
              <p:nvPr/>
            </p:nvSpPr>
            <p:spPr>
              <a:xfrm flipH="false" flipV="false" rot="0">
                <a:off x="203200" y="-326"/>
                <a:ext cx="1774208" cy="407051"/>
              </a:xfrm>
              <a:custGeom>
                <a:avLst/>
                <a:gdLst/>
                <a:ahLst/>
                <a:cxnLst/>
                <a:rect r="r" b="b" t="t" l="l"/>
                <a:pathLst>
                  <a:path h="407051" w="1774208">
                    <a:moveTo>
                      <a:pt x="1774208" y="326"/>
                    </a:moveTo>
                    <a:cubicBezTo>
                      <a:pt x="1701395" y="0"/>
                      <a:pt x="1633974" y="38659"/>
                      <a:pt x="1597473" y="101663"/>
                    </a:cubicBezTo>
                    <a:cubicBezTo>
                      <a:pt x="1560972" y="164667"/>
                      <a:pt x="1560972" y="242385"/>
                      <a:pt x="1597473" y="305389"/>
                    </a:cubicBezTo>
                    <a:cubicBezTo>
                      <a:pt x="1633974" y="368393"/>
                      <a:pt x="1701395" y="407052"/>
                      <a:pt x="1774208"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CCCCC"/>
              </a:solidFill>
              <a:ln w="28575">
                <a:solidFill>
                  <a:srgbClr val="000000"/>
                </a:solidFill>
              </a:ln>
            </p:spPr>
          </p:sp>
          <p:sp>
            <p:nvSpPr>
              <p:cNvPr name="TextBox 7" id="7"/>
              <p:cNvSpPr txBox="true"/>
              <p:nvPr/>
            </p:nvSpPr>
            <p:spPr>
              <a:xfrm>
                <a:off x="0" y="-38100"/>
                <a:ext cx="812800" cy="444500"/>
              </a:xfrm>
              <a:prstGeom prst="rect">
                <a:avLst/>
              </a:prstGeom>
            </p:spPr>
            <p:txBody>
              <a:bodyPr anchor="ctr" rtlCol="false" tIns="50800" lIns="50800" bIns="50800" rIns="50800"/>
              <a:lstStyle/>
              <a:p>
                <a:pPr algn="ctr">
                  <a:lnSpc>
                    <a:spcPts val="1605"/>
                  </a:lnSpc>
                </a:pPr>
              </a:p>
            </p:txBody>
          </p:sp>
        </p:grpSp>
        <p:sp>
          <p:nvSpPr>
            <p:cNvPr name="TextBox 8" id="8"/>
            <p:cNvSpPr txBox="true"/>
            <p:nvPr/>
          </p:nvSpPr>
          <p:spPr>
            <a:xfrm rot="0">
              <a:off x="1508337" y="368478"/>
              <a:ext cx="4396125" cy="466725"/>
            </a:xfrm>
            <a:prstGeom prst="rect">
              <a:avLst/>
            </a:prstGeom>
          </p:spPr>
          <p:txBody>
            <a:bodyPr anchor="t" rtlCol="false" tIns="0" lIns="0" bIns="0" rIns="0">
              <a:spAutoFit/>
            </a:bodyPr>
            <a:lstStyle/>
            <a:p>
              <a:pPr>
                <a:lnSpc>
                  <a:spcPts val="2759"/>
                </a:lnSpc>
              </a:pPr>
              <a:r>
                <a:rPr lang="en-US" sz="2299">
                  <a:solidFill>
                    <a:srgbClr val="000000"/>
                  </a:solidFill>
                  <a:latin typeface="Public Sans"/>
                </a:rPr>
                <a:t>GET STARTED</a:t>
              </a:r>
            </a:p>
          </p:txBody>
        </p:sp>
        <p:sp>
          <p:nvSpPr>
            <p:cNvPr name="Freeform 9" id="9"/>
            <p:cNvSpPr/>
            <p:nvPr/>
          </p:nvSpPr>
          <p:spPr>
            <a:xfrm flipH="false" flipV="false" rot="0">
              <a:off x="605198" y="271737"/>
              <a:ext cx="689798" cy="669732"/>
            </a:xfrm>
            <a:custGeom>
              <a:avLst/>
              <a:gdLst/>
              <a:ahLst/>
              <a:cxnLst/>
              <a:rect r="r" b="b" t="t" l="l"/>
              <a:pathLst>
                <a:path h="669732" w="689798">
                  <a:moveTo>
                    <a:pt x="0" y="0"/>
                  </a:moveTo>
                  <a:lnTo>
                    <a:pt x="689798" y="0"/>
                  </a:lnTo>
                  <a:lnTo>
                    <a:pt x="689798" y="669731"/>
                  </a:lnTo>
                  <a:lnTo>
                    <a:pt x="0" y="6697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0" y="9052698"/>
            <a:ext cx="18288000" cy="1234302"/>
            <a:chOff x="0" y="0"/>
            <a:chExt cx="24384000" cy="1645736"/>
          </a:xfrm>
        </p:grpSpPr>
        <p:grpSp>
          <p:nvGrpSpPr>
            <p:cNvPr name="Group 11" id="11"/>
            <p:cNvGrpSpPr/>
            <p:nvPr/>
          </p:nvGrpSpPr>
          <p:grpSpPr>
            <a:xfrm rot="0">
              <a:off x="0" y="0"/>
              <a:ext cx="24384000" cy="1645736"/>
              <a:chOff x="0" y="0"/>
              <a:chExt cx="4816593" cy="325084"/>
            </a:xfrm>
          </p:grpSpPr>
          <p:sp>
            <p:nvSpPr>
              <p:cNvPr name="Freeform 12" id="12"/>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13" id="13"/>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sp>
          <p:nvSpPr>
            <p:cNvPr name="Freeform 14" id="14"/>
            <p:cNvSpPr/>
            <p:nvPr/>
          </p:nvSpPr>
          <p:spPr>
            <a:xfrm flipH="false" flipV="false" rot="0">
              <a:off x="316552" y="286517"/>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74997" y="436533"/>
              <a:ext cx="755811" cy="772669"/>
            </a:xfrm>
            <a:custGeom>
              <a:avLst/>
              <a:gdLst/>
              <a:ahLst/>
              <a:cxnLst/>
              <a:rect r="r" b="b" t="t" l="l"/>
              <a:pathLst>
                <a:path h="772669" w="755811">
                  <a:moveTo>
                    <a:pt x="0" y="0"/>
                  </a:moveTo>
                  <a:lnTo>
                    <a:pt x="755812" y="0"/>
                  </a:lnTo>
                  <a:lnTo>
                    <a:pt x="755812" y="772670"/>
                  </a:lnTo>
                  <a:lnTo>
                    <a:pt x="0" y="772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897443" y="318086"/>
              <a:ext cx="1076085" cy="1009564"/>
            </a:xfrm>
            <a:custGeom>
              <a:avLst/>
              <a:gdLst/>
              <a:ahLst/>
              <a:cxnLst/>
              <a:rect r="r" b="b" t="t" l="l"/>
              <a:pathLst>
                <a:path h="1009564" w="1076085">
                  <a:moveTo>
                    <a:pt x="0" y="0"/>
                  </a:moveTo>
                  <a:lnTo>
                    <a:pt x="1076085" y="0"/>
                  </a:lnTo>
                  <a:lnTo>
                    <a:pt x="1076085" y="1009564"/>
                  </a:lnTo>
                  <a:lnTo>
                    <a:pt x="0" y="1009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3194335" y="366127"/>
              <a:ext cx="883585" cy="913481"/>
            </a:xfrm>
            <a:custGeom>
              <a:avLst/>
              <a:gdLst/>
              <a:ahLst/>
              <a:cxnLst/>
              <a:rect r="r" b="b" t="t" l="l"/>
              <a:pathLst>
                <a:path h="913481" w="883585">
                  <a:moveTo>
                    <a:pt x="0" y="0"/>
                  </a:moveTo>
                  <a:lnTo>
                    <a:pt x="883585" y="0"/>
                  </a:lnTo>
                  <a:lnTo>
                    <a:pt x="883585" y="913481"/>
                  </a:lnTo>
                  <a:lnTo>
                    <a:pt x="0" y="9134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5416372" y="377368"/>
              <a:ext cx="890999" cy="890999"/>
            </a:xfrm>
            <a:custGeom>
              <a:avLst/>
              <a:gdLst/>
              <a:ahLst/>
              <a:cxnLst/>
              <a:rect r="r" b="b" t="t" l="l"/>
              <a:pathLst>
                <a:path h="890999" w="890999">
                  <a:moveTo>
                    <a:pt x="0" y="0"/>
                  </a:moveTo>
                  <a:lnTo>
                    <a:pt x="890999" y="0"/>
                  </a:lnTo>
                  <a:lnTo>
                    <a:pt x="890999" y="890999"/>
                  </a:lnTo>
                  <a:lnTo>
                    <a:pt x="0" y="8909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4298727" y="342107"/>
              <a:ext cx="896838" cy="961522"/>
            </a:xfrm>
            <a:custGeom>
              <a:avLst/>
              <a:gdLst/>
              <a:ahLst/>
              <a:cxnLst/>
              <a:rect r="r" b="b" t="t" l="l"/>
              <a:pathLst>
                <a:path h="961522" w="896838">
                  <a:moveTo>
                    <a:pt x="0" y="0"/>
                  </a:moveTo>
                  <a:lnTo>
                    <a:pt x="896838" y="0"/>
                  </a:lnTo>
                  <a:lnTo>
                    <a:pt x="896838" y="961522"/>
                  </a:lnTo>
                  <a:lnTo>
                    <a:pt x="0" y="9615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6502778" y="318086"/>
              <a:ext cx="1207087" cy="1009564"/>
            </a:xfrm>
            <a:custGeom>
              <a:avLst/>
              <a:gdLst/>
              <a:ahLst/>
              <a:cxnLst/>
              <a:rect r="r" b="b" t="t" l="l"/>
              <a:pathLst>
                <a:path h="1009564" w="1207087">
                  <a:moveTo>
                    <a:pt x="0" y="0"/>
                  </a:moveTo>
                  <a:lnTo>
                    <a:pt x="1207088" y="0"/>
                  </a:lnTo>
                  <a:lnTo>
                    <a:pt x="1207088" y="1009564"/>
                  </a:lnTo>
                  <a:lnTo>
                    <a:pt x="0" y="100956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22163171" y="429379"/>
              <a:ext cx="1562297" cy="714375"/>
            </a:xfrm>
            <a:prstGeom prst="rect">
              <a:avLst/>
            </a:prstGeom>
          </p:spPr>
          <p:txBody>
            <a:bodyPr anchor="t" rtlCol="false" tIns="0" lIns="0" bIns="0" rIns="0">
              <a:spAutoFit/>
            </a:bodyPr>
            <a:lstStyle/>
            <a:p>
              <a:pPr algn="r">
                <a:lnSpc>
                  <a:spcPts val="3840"/>
                </a:lnSpc>
              </a:pPr>
              <a:r>
                <a:rPr lang="en-US" sz="3200">
                  <a:solidFill>
                    <a:srgbClr val="000000"/>
                  </a:solidFill>
                  <a:latin typeface="Retropix"/>
                </a:rPr>
                <a:t>11:11PM</a:t>
              </a:r>
            </a:p>
          </p:txBody>
        </p:sp>
      </p:grpSp>
      <p:sp>
        <p:nvSpPr>
          <p:cNvPr name="TextBox 22" id="22"/>
          <p:cNvSpPr txBox="true"/>
          <p:nvPr/>
        </p:nvSpPr>
        <p:spPr>
          <a:xfrm rot="0">
            <a:off x="3846042" y="2145231"/>
            <a:ext cx="10619250" cy="3426557"/>
          </a:xfrm>
          <a:prstGeom prst="rect">
            <a:avLst/>
          </a:prstGeom>
        </p:spPr>
        <p:txBody>
          <a:bodyPr anchor="t" rtlCol="false" tIns="0" lIns="0" bIns="0" rIns="0">
            <a:spAutoFit/>
          </a:bodyPr>
          <a:lstStyle/>
          <a:p>
            <a:pPr algn="ctr">
              <a:lnSpc>
                <a:spcPts val="8408"/>
              </a:lnSpc>
            </a:pPr>
            <a:r>
              <a:rPr lang="en-US" sz="8408">
                <a:solidFill>
                  <a:srgbClr val="000000"/>
                </a:solidFill>
                <a:latin typeface="Retropix"/>
              </a:rPr>
              <a:t>LSTM- BASED DEEPFAKE DETECTION IN VIDEOS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8250057" y="481895"/>
            <a:ext cx="7198922" cy="7198922"/>
            <a:chOff x="0" y="0"/>
            <a:chExt cx="9598562" cy="9598562"/>
          </a:xfrm>
        </p:grpSpPr>
        <p:sp>
          <p:nvSpPr>
            <p:cNvPr name="Freeform 3" id="3"/>
            <p:cNvSpPr/>
            <p:nvPr/>
          </p:nvSpPr>
          <p:spPr>
            <a:xfrm flipH="false" flipV="false" rot="0">
              <a:off x="0" y="0"/>
              <a:ext cx="9598562" cy="9598562"/>
            </a:xfrm>
            <a:custGeom>
              <a:avLst/>
              <a:gdLst/>
              <a:ahLst/>
              <a:cxnLst/>
              <a:rect r="r" b="b" t="t" l="l"/>
              <a:pathLst>
                <a:path h="9598562" w="9598562">
                  <a:moveTo>
                    <a:pt x="0" y="0"/>
                  </a:moveTo>
                  <a:lnTo>
                    <a:pt x="9598562" y="0"/>
                  </a:lnTo>
                  <a:lnTo>
                    <a:pt x="9598562" y="9598562"/>
                  </a:lnTo>
                  <a:lnTo>
                    <a:pt x="0" y="959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50533" y="301354"/>
              <a:ext cx="466466" cy="451200"/>
            </a:xfrm>
            <a:custGeom>
              <a:avLst/>
              <a:gdLst/>
              <a:ahLst/>
              <a:cxnLst/>
              <a:rect r="r" b="b" t="t" l="l"/>
              <a:pathLst>
                <a:path h="451200" w="466466">
                  <a:moveTo>
                    <a:pt x="0" y="0"/>
                  </a:moveTo>
                  <a:lnTo>
                    <a:pt x="466466" y="0"/>
                  </a:lnTo>
                  <a:lnTo>
                    <a:pt x="466466" y="451200"/>
                  </a:lnTo>
                  <a:lnTo>
                    <a:pt x="0" y="451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8409937" y="641774"/>
            <a:ext cx="7198922" cy="7198922"/>
            <a:chOff x="0" y="0"/>
            <a:chExt cx="9598562" cy="9598562"/>
          </a:xfrm>
        </p:grpSpPr>
        <p:sp>
          <p:nvSpPr>
            <p:cNvPr name="Freeform 6" id="6"/>
            <p:cNvSpPr/>
            <p:nvPr/>
          </p:nvSpPr>
          <p:spPr>
            <a:xfrm flipH="false" flipV="false" rot="0">
              <a:off x="0" y="0"/>
              <a:ext cx="9598562" cy="9598562"/>
            </a:xfrm>
            <a:custGeom>
              <a:avLst/>
              <a:gdLst/>
              <a:ahLst/>
              <a:cxnLst/>
              <a:rect r="r" b="b" t="t" l="l"/>
              <a:pathLst>
                <a:path h="9598562" w="9598562">
                  <a:moveTo>
                    <a:pt x="0" y="0"/>
                  </a:moveTo>
                  <a:lnTo>
                    <a:pt x="9598562" y="0"/>
                  </a:lnTo>
                  <a:lnTo>
                    <a:pt x="9598562" y="9598562"/>
                  </a:lnTo>
                  <a:lnTo>
                    <a:pt x="0" y="959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750533" y="301354"/>
              <a:ext cx="466466" cy="451200"/>
            </a:xfrm>
            <a:custGeom>
              <a:avLst/>
              <a:gdLst/>
              <a:ahLst/>
              <a:cxnLst/>
              <a:rect r="r" b="b" t="t" l="l"/>
              <a:pathLst>
                <a:path h="451200" w="466466">
                  <a:moveTo>
                    <a:pt x="0" y="0"/>
                  </a:moveTo>
                  <a:lnTo>
                    <a:pt x="466466" y="0"/>
                  </a:lnTo>
                  <a:lnTo>
                    <a:pt x="466466" y="451200"/>
                  </a:lnTo>
                  <a:lnTo>
                    <a:pt x="0" y="451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8569816" y="801654"/>
            <a:ext cx="7198922" cy="7198922"/>
            <a:chOff x="0" y="0"/>
            <a:chExt cx="9598562" cy="9598562"/>
          </a:xfrm>
        </p:grpSpPr>
        <p:sp>
          <p:nvSpPr>
            <p:cNvPr name="Freeform 9" id="9"/>
            <p:cNvSpPr/>
            <p:nvPr/>
          </p:nvSpPr>
          <p:spPr>
            <a:xfrm flipH="false" flipV="false" rot="0">
              <a:off x="0" y="0"/>
              <a:ext cx="9598562" cy="9598562"/>
            </a:xfrm>
            <a:custGeom>
              <a:avLst/>
              <a:gdLst/>
              <a:ahLst/>
              <a:cxnLst/>
              <a:rect r="r" b="b" t="t" l="l"/>
              <a:pathLst>
                <a:path h="9598562" w="9598562">
                  <a:moveTo>
                    <a:pt x="0" y="0"/>
                  </a:moveTo>
                  <a:lnTo>
                    <a:pt x="9598562" y="0"/>
                  </a:lnTo>
                  <a:lnTo>
                    <a:pt x="9598562" y="9598562"/>
                  </a:lnTo>
                  <a:lnTo>
                    <a:pt x="0" y="959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750533" y="301354"/>
              <a:ext cx="466466" cy="451200"/>
            </a:xfrm>
            <a:custGeom>
              <a:avLst/>
              <a:gdLst/>
              <a:ahLst/>
              <a:cxnLst/>
              <a:rect r="r" b="b" t="t" l="l"/>
              <a:pathLst>
                <a:path h="451200" w="466466">
                  <a:moveTo>
                    <a:pt x="0" y="0"/>
                  </a:moveTo>
                  <a:lnTo>
                    <a:pt x="466466" y="0"/>
                  </a:lnTo>
                  <a:lnTo>
                    <a:pt x="466466" y="451200"/>
                  </a:lnTo>
                  <a:lnTo>
                    <a:pt x="0" y="451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8729696" y="961534"/>
            <a:ext cx="7198922" cy="7198922"/>
            <a:chOff x="0" y="0"/>
            <a:chExt cx="9598562" cy="9598562"/>
          </a:xfrm>
        </p:grpSpPr>
        <p:sp>
          <p:nvSpPr>
            <p:cNvPr name="Freeform 12" id="12"/>
            <p:cNvSpPr/>
            <p:nvPr/>
          </p:nvSpPr>
          <p:spPr>
            <a:xfrm flipH="false" flipV="false" rot="0">
              <a:off x="0" y="0"/>
              <a:ext cx="9598562" cy="9598562"/>
            </a:xfrm>
            <a:custGeom>
              <a:avLst/>
              <a:gdLst/>
              <a:ahLst/>
              <a:cxnLst/>
              <a:rect r="r" b="b" t="t" l="l"/>
              <a:pathLst>
                <a:path h="9598562" w="9598562">
                  <a:moveTo>
                    <a:pt x="0" y="0"/>
                  </a:moveTo>
                  <a:lnTo>
                    <a:pt x="9598562" y="0"/>
                  </a:lnTo>
                  <a:lnTo>
                    <a:pt x="9598562" y="9598562"/>
                  </a:lnTo>
                  <a:lnTo>
                    <a:pt x="0" y="9598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750533" y="301354"/>
              <a:ext cx="466466" cy="451200"/>
            </a:xfrm>
            <a:custGeom>
              <a:avLst/>
              <a:gdLst/>
              <a:ahLst/>
              <a:cxnLst/>
              <a:rect r="r" b="b" t="t" l="l"/>
              <a:pathLst>
                <a:path h="451200" w="466466">
                  <a:moveTo>
                    <a:pt x="0" y="0"/>
                  </a:moveTo>
                  <a:lnTo>
                    <a:pt x="466466" y="0"/>
                  </a:lnTo>
                  <a:lnTo>
                    <a:pt x="466466" y="451200"/>
                  </a:lnTo>
                  <a:lnTo>
                    <a:pt x="0" y="451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4" id="14"/>
          <p:cNvSpPr txBox="true"/>
          <p:nvPr/>
        </p:nvSpPr>
        <p:spPr>
          <a:xfrm rot="0">
            <a:off x="1334895" y="1476375"/>
            <a:ext cx="6326630" cy="2844800"/>
          </a:xfrm>
          <a:prstGeom prst="rect">
            <a:avLst/>
          </a:prstGeom>
        </p:spPr>
        <p:txBody>
          <a:bodyPr anchor="t" rtlCol="false" tIns="0" lIns="0" bIns="0" rIns="0">
            <a:spAutoFit/>
          </a:bodyPr>
          <a:lstStyle/>
          <a:p>
            <a:pPr>
              <a:lnSpc>
                <a:spcPts val="6999"/>
              </a:lnSpc>
            </a:pPr>
            <a:r>
              <a:rPr lang="en-US" sz="6999">
                <a:solidFill>
                  <a:srgbClr val="FFFFFF"/>
                </a:solidFill>
                <a:latin typeface="Retropix"/>
              </a:rPr>
              <a:t>Problem Statement:</a:t>
            </a:r>
          </a:p>
          <a:p>
            <a:pPr>
              <a:lnSpc>
                <a:spcPts val="6999"/>
              </a:lnSpc>
            </a:pPr>
          </a:p>
        </p:txBody>
      </p:sp>
      <p:grpSp>
        <p:nvGrpSpPr>
          <p:cNvPr name="Group 15" id="15"/>
          <p:cNvGrpSpPr/>
          <p:nvPr/>
        </p:nvGrpSpPr>
        <p:grpSpPr>
          <a:xfrm rot="0">
            <a:off x="0" y="9052698"/>
            <a:ext cx="18288000" cy="1234302"/>
            <a:chOff x="0" y="0"/>
            <a:chExt cx="4816593" cy="325084"/>
          </a:xfrm>
        </p:grpSpPr>
        <p:sp>
          <p:nvSpPr>
            <p:cNvPr name="Freeform 16" id="16"/>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17" id="17"/>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grpSp>
        <p:nvGrpSpPr>
          <p:cNvPr name="Group 18" id="18"/>
          <p:cNvGrpSpPr/>
          <p:nvPr/>
        </p:nvGrpSpPr>
        <p:grpSpPr>
          <a:xfrm rot="0">
            <a:off x="237414" y="9267586"/>
            <a:ext cx="804526" cy="804526"/>
            <a:chOff x="0" y="0"/>
            <a:chExt cx="1072702" cy="1072702"/>
          </a:xfrm>
        </p:grpSpPr>
        <p:sp>
          <p:nvSpPr>
            <p:cNvPr name="Freeform 19" id="19"/>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1" id="21"/>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6" id="26"/>
          <p:cNvGrpSpPr/>
          <p:nvPr/>
        </p:nvGrpSpPr>
        <p:grpSpPr>
          <a:xfrm rot="0">
            <a:off x="15109868" y="9297158"/>
            <a:ext cx="2801811" cy="712035"/>
            <a:chOff x="0" y="0"/>
            <a:chExt cx="737925" cy="187532"/>
          </a:xfrm>
        </p:grpSpPr>
        <p:sp>
          <p:nvSpPr>
            <p:cNvPr name="Freeform 27" id="27"/>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28" id="28"/>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20" action="ppaction://hlinksldjump"/>
                </a:rPr>
                <a:t>Back to Agenda Page</a:t>
              </a:r>
            </a:p>
          </p:txBody>
        </p:sp>
      </p:grpSp>
      <p:sp>
        <p:nvSpPr>
          <p:cNvPr name="Freeform 29" id="29"/>
          <p:cNvSpPr/>
          <p:nvPr/>
        </p:nvSpPr>
        <p:spPr>
          <a:xfrm flipH="false" flipV="false" rot="0">
            <a:off x="5540031" y="2906052"/>
            <a:ext cx="484735" cy="825401"/>
          </a:xfrm>
          <a:custGeom>
            <a:avLst/>
            <a:gdLst/>
            <a:ahLst/>
            <a:cxnLst/>
            <a:rect r="r" b="b" t="t" l="l"/>
            <a:pathLst>
              <a:path h="825401" w="484735">
                <a:moveTo>
                  <a:pt x="0" y="0"/>
                </a:moveTo>
                <a:lnTo>
                  <a:pt x="484736" y="0"/>
                </a:lnTo>
                <a:lnTo>
                  <a:pt x="484736"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30" id="30"/>
          <p:cNvSpPr txBox="true"/>
          <p:nvPr/>
        </p:nvSpPr>
        <p:spPr>
          <a:xfrm rot="0">
            <a:off x="9050158" y="3124275"/>
            <a:ext cx="6238239" cy="3971775"/>
          </a:xfrm>
          <a:prstGeom prst="rect">
            <a:avLst/>
          </a:prstGeom>
        </p:spPr>
        <p:txBody>
          <a:bodyPr anchor="t" rtlCol="false" tIns="0" lIns="0" bIns="0" rIns="0">
            <a:spAutoFit/>
          </a:bodyPr>
          <a:lstStyle/>
          <a:p>
            <a:pPr algn="just">
              <a:lnSpc>
                <a:spcPts val="5258"/>
              </a:lnSpc>
            </a:pPr>
            <a:r>
              <a:rPr lang="en-US" sz="3755">
                <a:solidFill>
                  <a:srgbClr val="000000"/>
                </a:solidFill>
                <a:latin typeface="Roboto Mono"/>
              </a:rPr>
              <a:t>To Design and Develop a </a:t>
            </a:r>
            <a:r>
              <a:rPr lang="en-US" sz="3755">
                <a:solidFill>
                  <a:srgbClr val="000000"/>
                </a:solidFill>
                <a:latin typeface="Roboto Mono"/>
              </a:rPr>
              <a:t>web-based system and method</a:t>
            </a:r>
            <a:r>
              <a:rPr lang="en-US" sz="3755">
                <a:solidFill>
                  <a:srgbClr val="000000"/>
                </a:solidFill>
                <a:latin typeface="Roboto Mono"/>
              </a:rPr>
              <a:t> to classify the video as deepfake or real. </a:t>
            </a:r>
          </a:p>
          <a:p>
            <a:pPr algn="ctr">
              <a:lnSpc>
                <a:spcPts val="5258"/>
              </a:lnSpc>
            </a:pPr>
          </a:p>
        </p:txBody>
      </p:sp>
      <p:sp>
        <p:nvSpPr>
          <p:cNvPr name="Freeform 31" id="31"/>
          <p:cNvSpPr/>
          <p:nvPr/>
        </p:nvSpPr>
        <p:spPr>
          <a:xfrm flipH="false" flipV="false" rot="0">
            <a:off x="12009398" y="2526115"/>
            <a:ext cx="782643" cy="759875"/>
          </a:xfrm>
          <a:custGeom>
            <a:avLst/>
            <a:gdLst/>
            <a:ahLst/>
            <a:cxnLst/>
            <a:rect r="r" b="b" t="t" l="l"/>
            <a:pathLst>
              <a:path h="759875" w="782643">
                <a:moveTo>
                  <a:pt x="0" y="0"/>
                </a:moveTo>
                <a:lnTo>
                  <a:pt x="782643" y="0"/>
                </a:lnTo>
                <a:lnTo>
                  <a:pt x="782643" y="759875"/>
                </a:lnTo>
                <a:lnTo>
                  <a:pt x="0" y="75987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633368" y="3626446"/>
            <a:ext cx="782400" cy="1057297"/>
          </a:xfrm>
          <a:custGeom>
            <a:avLst/>
            <a:gdLst/>
            <a:ahLst/>
            <a:cxnLst/>
            <a:rect r="r" b="b" t="t" l="l"/>
            <a:pathLst>
              <a:path h="1057297" w="782400">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1249" y="2300667"/>
            <a:ext cx="1026639" cy="785846"/>
          </a:xfrm>
          <a:custGeom>
            <a:avLst/>
            <a:gdLst/>
            <a:ahLst/>
            <a:cxnLst/>
            <a:rect r="r" b="b" t="t" l="l"/>
            <a:pathLst>
              <a:path h="785846" w="1026639">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3623" y="538933"/>
            <a:ext cx="961890" cy="1221800"/>
          </a:xfrm>
          <a:custGeom>
            <a:avLst/>
            <a:gdLst/>
            <a:ahLst/>
            <a:cxnLst/>
            <a:rect r="r" b="b" t="t" l="l"/>
            <a:pathLst>
              <a:path h="1221800" w="96189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9442" y="5223676"/>
            <a:ext cx="930253" cy="980151"/>
          </a:xfrm>
          <a:custGeom>
            <a:avLst/>
            <a:gdLst/>
            <a:ahLst/>
            <a:cxnLst/>
            <a:rect r="r" b="b" t="t" l="l"/>
            <a:pathLst>
              <a:path h="980151" w="930253">
                <a:moveTo>
                  <a:pt x="0" y="0"/>
                </a:moveTo>
                <a:lnTo>
                  <a:pt x="930253" y="0"/>
                </a:lnTo>
                <a:lnTo>
                  <a:pt x="930253" y="980151"/>
                </a:lnTo>
                <a:lnTo>
                  <a:pt x="0" y="9801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802844" y="538933"/>
            <a:ext cx="779562" cy="779562"/>
          </a:xfrm>
          <a:custGeom>
            <a:avLst/>
            <a:gdLst/>
            <a:ahLst/>
            <a:cxnLst/>
            <a:rect r="r" b="b" t="t" l="l"/>
            <a:pathLst>
              <a:path h="779562" w="779562">
                <a:moveTo>
                  <a:pt x="0" y="0"/>
                </a:moveTo>
                <a:lnTo>
                  <a:pt x="779562" y="0"/>
                </a:lnTo>
                <a:lnTo>
                  <a:pt x="779562" y="779562"/>
                </a:lnTo>
                <a:lnTo>
                  <a:pt x="0" y="7795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88145" y="1764975"/>
            <a:ext cx="779562" cy="779562"/>
          </a:xfrm>
          <a:custGeom>
            <a:avLst/>
            <a:gdLst/>
            <a:ahLst/>
            <a:cxnLst/>
            <a:rect r="r" b="b" t="t" l="l"/>
            <a:pathLst>
              <a:path h="779562" w="779562">
                <a:moveTo>
                  <a:pt x="0" y="0"/>
                </a:moveTo>
                <a:lnTo>
                  <a:pt x="779562" y="0"/>
                </a:lnTo>
                <a:lnTo>
                  <a:pt x="779562" y="779562"/>
                </a:lnTo>
                <a:lnTo>
                  <a:pt x="0" y="7795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2073729" y="612998"/>
            <a:ext cx="13433562" cy="1687668"/>
          </a:xfrm>
          <a:prstGeom prst="rect">
            <a:avLst/>
          </a:prstGeom>
        </p:spPr>
        <p:txBody>
          <a:bodyPr anchor="t" rtlCol="false" tIns="0" lIns="0" bIns="0" rIns="0">
            <a:spAutoFit/>
          </a:bodyPr>
          <a:lstStyle/>
          <a:p>
            <a:pPr algn="ctr">
              <a:lnSpc>
                <a:spcPts val="11091"/>
              </a:lnSpc>
            </a:pPr>
            <a:r>
              <a:rPr lang="en-US" sz="11091">
                <a:solidFill>
                  <a:srgbClr val="FFFFFF"/>
                </a:solidFill>
                <a:latin typeface="Retropix"/>
              </a:rPr>
              <a:t>WHAT IS DEEPFAKE?</a:t>
            </a:r>
          </a:p>
        </p:txBody>
      </p:sp>
      <p:sp>
        <p:nvSpPr>
          <p:cNvPr name="Freeform 9" id="9"/>
          <p:cNvSpPr/>
          <p:nvPr/>
        </p:nvSpPr>
        <p:spPr>
          <a:xfrm flipH="false" flipV="false" rot="0">
            <a:off x="15022555" y="1742055"/>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0" y="9052698"/>
            <a:ext cx="18288000" cy="1234302"/>
            <a:chOff x="0" y="0"/>
            <a:chExt cx="24384000" cy="1645736"/>
          </a:xfrm>
        </p:grpSpPr>
        <p:grpSp>
          <p:nvGrpSpPr>
            <p:cNvPr name="Group 11" id="11"/>
            <p:cNvGrpSpPr/>
            <p:nvPr/>
          </p:nvGrpSpPr>
          <p:grpSpPr>
            <a:xfrm rot="0">
              <a:off x="0" y="0"/>
              <a:ext cx="24384000" cy="1645736"/>
              <a:chOff x="0" y="0"/>
              <a:chExt cx="4816593" cy="325084"/>
            </a:xfrm>
          </p:grpSpPr>
          <p:sp>
            <p:nvSpPr>
              <p:cNvPr name="Freeform 12" id="12"/>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13" id="13"/>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sp>
          <p:nvSpPr>
            <p:cNvPr name="Freeform 14" id="14"/>
            <p:cNvSpPr/>
            <p:nvPr/>
          </p:nvSpPr>
          <p:spPr>
            <a:xfrm flipH="false" flipV="false" rot="0">
              <a:off x="316552" y="286517"/>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474997" y="436533"/>
              <a:ext cx="755811" cy="772669"/>
            </a:xfrm>
            <a:custGeom>
              <a:avLst/>
              <a:gdLst/>
              <a:ahLst/>
              <a:cxnLst/>
              <a:rect r="r" b="b" t="t" l="l"/>
              <a:pathLst>
                <a:path h="772669" w="755811">
                  <a:moveTo>
                    <a:pt x="0" y="0"/>
                  </a:moveTo>
                  <a:lnTo>
                    <a:pt x="755812" y="0"/>
                  </a:lnTo>
                  <a:lnTo>
                    <a:pt x="755812" y="772670"/>
                  </a:lnTo>
                  <a:lnTo>
                    <a:pt x="0" y="7726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897443" y="318086"/>
              <a:ext cx="1076085" cy="1009564"/>
            </a:xfrm>
            <a:custGeom>
              <a:avLst/>
              <a:gdLst/>
              <a:ahLst/>
              <a:cxnLst/>
              <a:rect r="r" b="b" t="t" l="l"/>
              <a:pathLst>
                <a:path h="1009564" w="1076085">
                  <a:moveTo>
                    <a:pt x="0" y="0"/>
                  </a:moveTo>
                  <a:lnTo>
                    <a:pt x="1076085" y="0"/>
                  </a:lnTo>
                  <a:lnTo>
                    <a:pt x="1076085" y="1009564"/>
                  </a:lnTo>
                  <a:lnTo>
                    <a:pt x="0" y="10095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3194335" y="366127"/>
              <a:ext cx="883585" cy="913481"/>
            </a:xfrm>
            <a:custGeom>
              <a:avLst/>
              <a:gdLst/>
              <a:ahLst/>
              <a:cxnLst/>
              <a:rect r="r" b="b" t="t" l="l"/>
              <a:pathLst>
                <a:path h="913481" w="883585">
                  <a:moveTo>
                    <a:pt x="0" y="0"/>
                  </a:moveTo>
                  <a:lnTo>
                    <a:pt x="883585" y="0"/>
                  </a:lnTo>
                  <a:lnTo>
                    <a:pt x="883585" y="913481"/>
                  </a:lnTo>
                  <a:lnTo>
                    <a:pt x="0" y="9134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5416372" y="377368"/>
              <a:ext cx="890999" cy="890999"/>
            </a:xfrm>
            <a:custGeom>
              <a:avLst/>
              <a:gdLst/>
              <a:ahLst/>
              <a:cxnLst/>
              <a:rect r="r" b="b" t="t" l="l"/>
              <a:pathLst>
                <a:path h="890999" w="890999">
                  <a:moveTo>
                    <a:pt x="0" y="0"/>
                  </a:moveTo>
                  <a:lnTo>
                    <a:pt x="890999" y="0"/>
                  </a:lnTo>
                  <a:lnTo>
                    <a:pt x="890999" y="890999"/>
                  </a:lnTo>
                  <a:lnTo>
                    <a:pt x="0" y="89099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4298727" y="342107"/>
              <a:ext cx="896838" cy="961522"/>
            </a:xfrm>
            <a:custGeom>
              <a:avLst/>
              <a:gdLst/>
              <a:ahLst/>
              <a:cxnLst/>
              <a:rect r="r" b="b" t="t" l="l"/>
              <a:pathLst>
                <a:path h="961522" w="896838">
                  <a:moveTo>
                    <a:pt x="0" y="0"/>
                  </a:moveTo>
                  <a:lnTo>
                    <a:pt x="896838" y="0"/>
                  </a:lnTo>
                  <a:lnTo>
                    <a:pt x="896838" y="961522"/>
                  </a:lnTo>
                  <a:lnTo>
                    <a:pt x="0" y="96152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6502778" y="318086"/>
              <a:ext cx="1207087" cy="1009564"/>
            </a:xfrm>
            <a:custGeom>
              <a:avLst/>
              <a:gdLst/>
              <a:ahLst/>
              <a:cxnLst/>
              <a:rect r="r" b="b" t="t" l="l"/>
              <a:pathLst>
                <a:path h="1009564" w="1207087">
                  <a:moveTo>
                    <a:pt x="0" y="0"/>
                  </a:moveTo>
                  <a:lnTo>
                    <a:pt x="1207088" y="0"/>
                  </a:lnTo>
                  <a:lnTo>
                    <a:pt x="1207088" y="1009564"/>
                  </a:lnTo>
                  <a:lnTo>
                    <a:pt x="0" y="10095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1" id="21"/>
            <p:cNvSpPr txBox="true"/>
            <p:nvPr/>
          </p:nvSpPr>
          <p:spPr>
            <a:xfrm rot="0">
              <a:off x="22163171" y="429379"/>
              <a:ext cx="1562297" cy="714375"/>
            </a:xfrm>
            <a:prstGeom prst="rect">
              <a:avLst/>
            </a:prstGeom>
          </p:spPr>
          <p:txBody>
            <a:bodyPr anchor="t" rtlCol="false" tIns="0" lIns="0" bIns="0" rIns="0">
              <a:spAutoFit/>
            </a:bodyPr>
            <a:lstStyle/>
            <a:p>
              <a:pPr algn="r">
                <a:lnSpc>
                  <a:spcPts val="3840"/>
                </a:lnSpc>
              </a:pPr>
              <a:r>
                <a:rPr lang="en-US" sz="3200">
                  <a:solidFill>
                    <a:srgbClr val="000000"/>
                  </a:solidFill>
                  <a:latin typeface="Retropix"/>
                </a:rPr>
                <a:t>11:11PM</a:t>
              </a:r>
            </a:p>
          </p:txBody>
        </p:sp>
      </p:grpSp>
      <p:sp>
        <p:nvSpPr>
          <p:cNvPr name="Freeform 22" id="22"/>
          <p:cNvSpPr/>
          <p:nvPr/>
        </p:nvSpPr>
        <p:spPr>
          <a:xfrm flipH="false" flipV="false" rot="0">
            <a:off x="16773447" y="2991016"/>
            <a:ext cx="808959" cy="782484"/>
          </a:xfrm>
          <a:custGeom>
            <a:avLst/>
            <a:gdLst/>
            <a:ahLst/>
            <a:cxnLst/>
            <a:rect r="r" b="b" t="t" l="l"/>
            <a:pathLst>
              <a:path h="782484" w="808959">
                <a:moveTo>
                  <a:pt x="0" y="0"/>
                </a:moveTo>
                <a:lnTo>
                  <a:pt x="808959" y="0"/>
                </a:lnTo>
                <a:lnTo>
                  <a:pt x="808959" y="782484"/>
                </a:lnTo>
                <a:lnTo>
                  <a:pt x="0" y="782484"/>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3" id="23"/>
          <p:cNvSpPr txBox="true"/>
          <p:nvPr/>
        </p:nvSpPr>
        <p:spPr>
          <a:xfrm rot="0">
            <a:off x="2743101" y="2868950"/>
            <a:ext cx="12825133" cy="4661827"/>
          </a:xfrm>
          <a:prstGeom prst="rect">
            <a:avLst/>
          </a:prstGeom>
        </p:spPr>
        <p:txBody>
          <a:bodyPr anchor="t" rtlCol="false" tIns="0" lIns="0" bIns="0" rIns="0">
            <a:spAutoFit/>
          </a:bodyPr>
          <a:lstStyle/>
          <a:p>
            <a:pPr algn="ctr">
              <a:lnSpc>
                <a:spcPts val="3069"/>
              </a:lnSpc>
            </a:pPr>
            <a:r>
              <a:rPr lang="en-US" sz="2192">
                <a:solidFill>
                  <a:srgbClr val="FFFFFF"/>
                </a:solidFill>
                <a:latin typeface="Roboto Mono"/>
              </a:rPr>
              <a:t>Deep fake refers to a technique that uses artificial intelligence (AI) to create manipulated media, such as images, videos, or audio recordings, that convincingly depict individuals doing or saying things they never actually did or said. This technology employs a specific type of AI called a generative adversarial network (GAN) to combine and superimpose existing media onto source media, resulting in highly realistic and deceptive content. Deep fakes can have both positive applications in entertainment and creative industries, but they also raise significant concerns due to their potential for spreading misinformation, fake news, and compromising individuals' privacy and reputation. Efforts are ongoing to detect and mitigate the misuse of deep fake technology and promote responsible usage and safeguards.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660" y="0"/>
            <a:ext cx="6788888" cy="2209474"/>
          </a:xfrm>
          <a:custGeom>
            <a:avLst/>
            <a:gdLst/>
            <a:ahLst/>
            <a:cxnLst/>
            <a:rect r="r" b="b" t="t" l="l"/>
            <a:pathLst>
              <a:path h="2209474" w="6788888">
                <a:moveTo>
                  <a:pt x="0" y="0"/>
                </a:moveTo>
                <a:lnTo>
                  <a:pt x="6788888" y="0"/>
                </a:lnTo>
                <a:lnTo>
                  <a:pt x="6788888" y="2209474"/>
                </a:lnTo>
                <a:lnTo>
                  <a:pt x="0" y="2209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42165" y="778105"/>
            <a:ext cx="6526908" cy="1262210"/>
            <a:chOff x="0" y="0"/>
            <a:chExt cx="8702545" cy="1682947"/>
          </a:xfrm>
        </p:grpSpPr>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23444" r="0" b="42022"/>
            <a:stretch>
              <a:fillRect/>
            </a:stretch>
          </p:blipFill>
          <p:spPr>
            <a:xfrm flipH="false" flipV="false">
              <a:off x="0" y="0"/>
              <a:ext cx="8702545" cy="1682947"/>
            </a:xfrm>
            <a:prstGeom prst="rect">
              <a:avLst/>
            </a:prstGeom>
          </p:spPr>
        </p:pic>
      </p:grpSp>
      <p:sp>
        <p:nvSpPr>
          <p:cNvPr name="Freeform 6" id="6"/>
          <p:cNvSpPr/>
          <p:nvPr/>
        </p:nvSpPr>
        <p:spPr>
          <a:xfrm flipH="false" flipV="false" rot="0">
            <a:off x="3519248" y="-1965716"/>
            <a:ext cx="6351440" cy="6351440"/>
          </a:xfrm>
          <a:custGeom>
            <a:avLst/>
            <a:gdLst/>
            <a:ahLst/>
            <a:cxnLst/>
            <a:rect r="r" b="b" t="t" l="l"/>
            <a:pathLst>
              <a:path h="6351440" w="6351440">
                <a:moveTo>
                  <a:pt x="0" y="0"/>
                </a:moveTo>
                <a:lnTo>
                  <a:pt x="6351441" y="0"/>
                </a:lnTo>
                <a:lnTo>
                  <a:pt x="6351441" y="6351441"/>
                </a:lnTo>
                <a:lnTo>
                  <a:pt x="0" y="63514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3638215" y="-851928"/>
            <a:ext cx="5877392" cy="4881167"/>
            <a:chOff x="0" y="0"/>
            <a:chExt cx="7836523" cy="6508223"/>
          </a:xfrm>
        </p:grpSpPr>
        <p:pic>
          <p:nvPicPr>
            <p:cNvPr name="Picture 8" id="8">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0" t="1450" r="0" b="23805"/>
            <a:stretch>
              <a:fillRect/>
            </a:stretch>
          </p:blipFill>
          <p:spPr>
            <a:xfrm flipH="false" flipV="false">
              <a:off x="0" y="0"/>
              <a:ext cx="7836523" cy="6508223"/>
            </a:xfrm>
            <a:prstGeom prst="rect">
              <a:avLst/>
            </a:prstGeom>
          </p:spPr>
        </p:pic>
      </p:grpSp>
      <p:sp>
        <p:nvSpPr>
          <p:cNvPr name="Freeform 9" id="9"/>
          <p:cNvSpPr/>
          <p:nvPr/>
        </p:nvSpPr>
        <p:spPr>
          <a:xfrm flipH="false" flipV="false" rot="0">
            <a:off x="8628236" y="1672311"/>
            <a:ext cx="3814566" cy="3814566"/>
          </a:xfrm>
          <a:custGeom>
            <a:avLst/>
            <a:gdLst/>
            <a:ahLst/>
            <a:cxnLst/>
            <a:rect r="r" b="b" t="t" l="l"/>
            <a:pathLst>
              <a:path h="3814566" w="3814566">
                <a:moveTo>
                  <a:pt x="0" y="0"/>
                </a:moveTo>
                <a:lnTo>
                  <a:pt x="3814566" y="0"/>
                </a:lnTo>
                <a:lnTo>
                  <a:pt x="3814566" y="3814565"/>
                </a:lnTo>
                <a:lnTo>
                  <a:pt x="0" y="38145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8766605" y="2958696"/>
            <a:ext cx="3247895" cy="2096833"/>
            <a:chOff x="0" y="0"/>
            <a:chExt cx="4330527" cy="2795777"/>
          </a:xfrm>
        </p:grpSpPr>
        <p:pic>
          <p:nvPicPr>
            <p:cNvPr name="Picture 11" id="11">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0" t="7526" r="0" b="7526"/>
            <a:stretch>
              <a:fillRect/>
            </a:stretch>
          </p:blipFill>
          <p:spPr>
            <a:xfrm flipH="false" flipV="false">
              <a:off x="0" y="0"/>
              <a:ext cx="4330527" cy="2795777"/>
            </a:xfrm>
            <a:prstGeom prst="rect">
              <a:avLst/>
            </a:prstGeom>
          </p:spPr>
        </p:pic>
      </p:grpSp>
      <p:sp>
        <p:nvSpPr>
          <p:cNvPr name="Freeform 12" id="12"/>
          <p:cNvSpPr/>
          <p:nvPr/>
        </p:nvSpPr>
        <p:spPr>
          <a:xfrm flipH="false" flipV="false" rot="0">
            <a:off x="-194090" y="1850193"/>
            <a:ext cx="3305497" cy="6610994"/>
          </a:xfrm>
          <a:custGeom>
            <a:avLst/>
            <a:gdLst/>
            <a:ahLst/>
            <a:cxnLst/>
            <a:rect r="r" b="b" t="t" l="l"/>
            <a:pathLst>
              <a:path h="6610994" w="3305497">
                <a:moveTo>
                  <a:pt x="0" y="0"/>
                </a:moveTo>
                <a:lnTo>
                  <a:pt x="3305497" y="0"/>
                </a:lnTo>
                <a:lnTo>
                  <a:pt x="3305497" y="6610994"/>
                </a:lnTo>
                <a:lnTo>
                  <a:pt x="0" y="66109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3" id="13"/>
          <p:cNvGrpSpPr/>
          <p:nvPr/>
        </p:nvGrpSpPr>
        <p:grpSpPr>
          <a:xfrm rot="0">
            <a:off x="-64488" y="2970262"/>
            <a:ext cx="2803205" cy="5121435"/>
            <a:chOff x="0" y="0"/>
            <a:chExt cx="3737607" cy="6828581"/>
          </a:xfrm>
        </p:grpSpPr>
        <p:pic>
          <p:nvPicPr>
            <p:cNvPr name="Picture 14" id="14">
              <a:hlinkClick action="ppaction://media"/>
            </p:cNvPr>
            <p:cNvPicPr>
              <a:picLocks noChangeAspect="true"/>
            </p:cNvPicPr>
            <p:nvPr>
              <a:videoFile r:link="rId22"/>
              <p:extLst>
                <p:ext uri="{DAA4B4D4-6D71-4841-9C94-3DE7FCFB9230}">
                  <p14:media xmlns:p14="http://schemas.microsoft.com/office/powerpoint/2010/main" r:embed="rId23"/>
                </p:ext>
              </p:extLst>
            </p:nvPr>
          </p:nvPicPr>
          <p:blipFill>
            <a:blip r:embed="rId21"/>
            <a:srcRect l="35495" t="0" r="35495" b="0"/>
            <a:stretch>
              <a:fillRect/>
            </a:stretch>
          </p:blipFill>
          <p:spPr>
            <a:xfrm flipH="false" flipV="false">
              <a:off x="0" y="0"/>
              <a:ext cx="3737607" cy="6828581"/>
            </a:xfrm>
            <a:prstGeom prst="rect">
              <a:avLst/>
            </a:prstGeom>
          </p:spPr>
        </p:pic>
      </p:grpSp>
      <p:sp>
        <p:nvSpPr>
          <p:cNvPr name="Freeform 15" id="15"/>
          <p:cNvSpPr/>
          <p:nvPr/>
        </p:nvSpPr>
        <p:spPr>
          <a:xfrm flipH="false" flipV="false" rot="0">
            <a:off x="1864577" y="4990735"/>
            <a:ext cx="6252545" cy="6252545"/>
          </a:xfrm>
          <a:custGeom>
            <a:avLst/>
            <a:gdLst/>
            <a:ahLst/>
            <a:cxnLst/>
            <a:rect r="r" b="b" t="t" l="l"/>
            <a:pathLst>
              <a:path h="6252545" w="6252545">
                <a:moveTo>
                  <a:pt x="0" y="0"/>
                </a:moveTo>
                <a:lnTo>
                  <a:pt x="6252545" y="0"/>
                </a:lnTo>
                <a:lnTo>
                  <a:pt x="6252545" y="6252545"/>
                </a:lnTo>
                <a:lnTo>
                  <a:pt x="0" y="62525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981691" y="6087180"/>
            <a:ext cx="5785879" cy="4805165"/>
            <a:chOff x="0" y="0"/>
            <a:chExt cx="7714505" cy="6406887"/>
          </a:xfrm>
        </p:grpSpPr>
        <p:pic>
          <p:nvPicPr>
            <p:cNvPr name="Picture 17" id="17">
              <a:hlinkClick action="ppaction://media"/>
            </p:cNvPr>
            <p:cNvPicPr>
              <a:picLocks noChangeAspect="true"/>
            </p:cNvPicPr>
            <p:nvPr>
              <a:videoFile r:link="rId25"/>
              <p:extLst>
                <p:ext uri="{DAA4B4D4-6D71-4841-9C94-3DE7FCFB9230}">
                  <p14:media xmlns:p14="http://schemas.microsoft.com/office/powerpoint/2010/main" r:embed="rId26"/>
                </p:ext>
              </p:extLst>
            </p:nvPr>
          </p:nvPicPr>
          <p:blipFill>
            <a:blip r:embed="rId24"/>
            <a:srcRect l="0" t="1000" r="0" b="1000"/>
            <a:stretch>
              <a:fillRect/>
            </a:stretch>
          </p:blipFill>
          <p:spPr>
            <a:xfrm flipH="false" flipV="false">
              <a:off x="0" y="0"/>
              <a:ext cx="7714505" cy="6406887"/>
            </a:xfrm>
            <a:prstGeom prst="rect">
              <a:avLst/>
            </a:prstGeom>
          </p:spPr>
        </p:pic>
      </p:grpSp>
      <p:sp>
        <p:nvSpPr>
          <p:cNvPr name="Freeform 18" id="18"/>
          <p:cNvSpPr/>
          <p:nvPr/>
        </p:nvSpPr>
        <p:spPr>
          <a:xfrm flipH="false" flipV="false" rot="0">
            <a:off x="15177692" y="4577721"/>
            <a:ext cx="3243806" cy="6487612"/>
          </a:xfrm>
          <a:custGeom>
            <a:avLst/>
            <a:gdLst/>
            <a:ahLst/>
            <a:cxnLst/>
            <a:rect r="r" b="b" t="t" l="l"/>
            <a:pathLst>
              <a:path h="6487612" w="3243806">
                <a:moveTo>
                  <a:pt x="0" y="0"/>
                </a:moveTo>
                <a:lnTo>
                  <a:pt x="3243806" y="0"/>
                </a:lnTo>
                <a:lnTo>
                  <a:pt x="3243806" y="6487612"/>
                </a:lnTo>
                <a:lnTo>
                  <a:pt x="0" y="648761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9" id="19"/>
          <p:cNvGrpSpPr/>
          <p:nvPr/>
        </p:nvGrpSpPr>
        <p:grpSpPr>
          <a:xfrm rot="0">
            <a:off x="15304875" y="5676886"/>
            <a:ext cx="2750888" cy="5025853"/>
            <a:chOff x="0" y="0"/>
            <a:chExt cx="3667851" cy="6701138"/>
          </a:xfrm>
        </p:grpSpPr>
        <p:pic>
          <p:nvPicPr>
            <p:cNvPr name="Picture 20" id="20">
              <a:hlinkClick action="ppaction://media"/>
            </p:cNvPr>
            <p:cNvPicPr>
              <a:picLocks noChangeAspect="true"/>
            </p:cNvPicPr>
            <p:nvPr>
              <a:videoFile r:link="rId28"/>
              <p:extLst>
                <p:ext uri="{DAA4B4D4-6D71-4841-9C94-3DE7FCFB9230}">
                  <p14:media xmlns:p14="http://schemas.microsoft.com/office/powerpoint/2010/main" r:embed="rId29"/>
                </p:ext>
              </p:extLst>
            </p:nvPr>
          </p:nvPicPr>
          <p:blipFill>
            <a:blip r:embed="rId27"/>
            <a:srcRect l="35586" t="0" r="35586" b="0"/>
            <a:stretch>
              <a:fillRect/>
            </a:stretch>
          </p:blipFill>
          <p:spPr>
            <a:xfrm flipH="false" flipV="false">
              <a:off x="0" y="0"/>
              <a:ext cx="3667851" cy="6701138"/>
            </a:xfrm>
            <a:prstGeom prst="rect">
              <a:avLst/>
            </a:prstGeom>
          </p:spPr>
        </p:pic>
      </p:grpSp>
      <p:sp>
        <p:nvSpPr>
          <p:cNvPr name="Freeform 21" id="21"/>
          <p:cNvSpPr/>
          <p:nvPr/>
        </p:nvSpPr>
        <p:spPr>
          <a:xfrm flipH="false" flipV="false" rot="0">
            <a:off x="9153525" y="6037640"/>
            <a:ext cx="6441319" cy="3220660"/>
          </a:xfrm>
          <a:custGeom>
            <a:avLst/>
            <a:gdLst/>
            <a:ahLst/>
            <a:cxnLst/>
            <a:rect r="r" b="b" t="t" l="l"/>
            <a:pathLst>
              <a:path h="3220660" w="6441319">
                <a:moveTo>
                  <a:pt x="0" y="0"/>
                </a:moveTo>
                <a:lnTo>
                  <a:pt x="6441319" y="0"/>
                </a:lnTo>
                <a:lnTo>
                  <a:pt x="6441319" y="3220660"/>
                </a:lnTo>
                <a:lnTo>
                  <a:pt x="0" y="322066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2" id="22"/>
          <p:cNvSpPr txBox="true"/>
          <p:nvPr/>
        </p:nvSpPr>
        <p:spPr>
          <a:xfrm rot="0">
            <a:off x="9755104" y="7782135"/>
            <a:ext cx="5006992" cy="552450"/>
          </a:xfrm>
          <a:prstGeom prst="rect">
            <a:avLst/>
          </a:prstGeom>
        </p:spPr>
        <p:txBody>
          <a:bodyPr anchor="t" rtlCol="false" tIns="0" lIns="0" bIns="0" rIns="0">
            <a:spAutoFit/>
          </a:bodyPr>
          <a:lstStyle/>
          <a:p>
            <a:pPr algn="ctr" marL="0" indent="0" lvl="0">
              <a:lnSpc>
                <a:spcPts val="3840"/>
              </a:lnSpc>
            </a:pPr>
            <a:r>
              <a:rPr lang="en-US" sz="3200">
                <a:solidFill>
                  <a:srgbClr val="000000"/>
                </a:solidFill>
                <a:latin typeface="Retropix"/>
              </a:rPr>
              <a:t>DEEPFAKE OR REAL?</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video>
              <p:cMediaNode vol="0">
                <p:cTn fill="hold" display="false">
                  <p:stCondLst>
                    <p:cond delay="indefinite"/>
                  </p:stCondLst>
                </p:cTn>
                <p:tgtEl>
                  <p:spTgt spid="8"/>
                </p:tgtEl>
              </p:cMediaNode>
            </p:video>
            <p:video>
              <p:cMediaNode vol="0">
                <p:cTn fill="hold" display="false">
                  <p:stCondLst>
                    <p:cond delay="indefinite"/>
                  </p:stCondLst>
                </p:cTn>
                <p:tgtEl>
                  <p:spTgt spid="11"/>
                </p:tgtEl>
              </p:cMediaNode>
            </p:video>
            <p:video>
              <p:cMediaNode vol="0">
                <p:cTn fill="hold" display="false">
                  <p:stCondLst>
                    <p:cond delay="indefinite"/>
                  </p:stCondLst>
                </p:cTn>
                <p:tgtEl>
                  <p:spTgt spid="14"/>
                </p:tgtEl>
              </p:cMediaNode>
            </p:video>
            <p:video>
              <p:cMediaNode vol="0">
                <p:cTn fill="hold" display="false">
                  <p:stCondLst>
                    <p:cond delay="indefinite"/>
                  </p:stCondLst>
                </p:cTn>
                <p:tgtEl>
                  <p:spTgt spid="17"/>
                </p:tgtEl>
              </p:cMediaNode>
            </p:video>
            <p:video>
              <p:cMediaNode vol="0">
                <p:cTn fill="hold" display="false">
                  <p:stCondLst>
                    <p:cond delay="indefinite"/>
                  </p:stCondLst>
                </p:cTn>
                <p:tgtEl>
                  <p:spTgt spid="20"/>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102399"/>
            <a:ext cx="15864309" cy="7472894"/>
            <a:chOff x="0" y="0"/>
            <a:chExt cx="4178254" cy="1968170"/>
          </a:xfrm>
        </p:grpSpPr>
        <p:sp>
          <p:nvSpPr>
            <p:cNvPr name="Freeform 4" id="4"/>
            <p:cNvSpPr/>
            <p:nvPr/>
          </p:nvSpPr>
          <p:spPr>
            <a:xfrm flipH="false" flipV="false" rot="0">
              <a:off x="0" y="0"/>
              <a:ext cx="4178254" cy="1968170"/>
            </a:xfrm>
            <a:custGeom>
              <a:avLst/>
              <a:gdLst/>
              <a:ahLst/>
              <a:cxnLst/>
              <a:rect r="r" b="b" t="t" l="l"/>
              <a:pathLst>
                <a:path h="1968170" w="4178254">
                  <a:moveTo>
                    <a:pt x="0" y="0"/>
                  </a:moveTo>
                  <a:lnTo>
                    <a:pt x="4178254" y="0"/>
                  </a:lnTo>
                  <a:lnTo>
                    <a:pt x="4178254" y="1968170"/>
                  </a:lnTo>
                  <a:lnTo>
                    <a:pt x="0" y="1968170"/>
                  </a:lnTo>
                  <a:close/>
                </a:path>
              </a:pathLst>
            </a:custGeom>
            <a:solidFill>
              <a:srgbClr val="FEFF99"/>
            </a:solidFill>
            <a:ln w="95250">
              <a:solidFill>
                <a:srgbClr val="CCCCCC"/>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3620032" y="0"/>
            <a:ext cx="23209407" cy="795781"/>
            <a:chOff x="0" y="0"/>
            <a:chExt cx="30945877" cy="1061041"/>
          </a:xfrm>
        </p:grpSpPr>
        <p:grpSp>
          <p:nvGrpSpPr>
            <p:cNvPr name="Group 7" id="7"/>
            <p:cNvGrpSpPr/>
            <p:nvPr/>
          </p:nvGrpSpPr>
          <p:grpSpPr>
            <a:xfrm rot="0">
              <a:off x="0" y="0"/>
              <a:ext cx="30945877" cy="1061041"/>
              <a:chOff x="0" y="0"/>
              <a:chExt cx="6112766" cy="209588"/>
            </a:xfrm>
          </p:grpSpPr>
          <p:sp>
            <p:nvSpPr>
              <p:cNvPr name="Freeform 8" id="8"/>
              <p:cNvSpPr/>
              <p:nvPr/>
            </p:nvSpPr>
            <p:spPr>
              <a:xfrm flipH="false" flipV="false" rot="0">
                <a:off x="0" y="0"/>
                <a:ext cx="6112766" cy="209588"/>
              </a:xfrm>
              <a:custGeom>
                <a:avLst/>
                <a:gdLst/>
                <a:ahLst/>
                <a:cxnLst/>
                <a:rect r="r" b="b" t="t" l="l"/>
                <a:pathLst>
                  <a:path h="209588" w="6112766">
                    <a:moveTo>
                      <a:pt x="0" y="0"/>
                    </a:moveTo>
                    <a:lnTo>
                      <a:pt x="6112766" y="0"/>
                    </a:lnTo>
                    <a:lnTo>
                      <a:pt x="6112766" y="209588"/>
                    </a:lnTo>
                    <a:lnTo>
                      <a:pt x="0" y="209588"/>
                    </a:lnTo>
                    <a:close/>
                  </a:path>
                </a:pathLst>
              </a:custGeom>
              <a:solidFill>
                <a:srgbClr val="1818B7"/>
              </a:solidFill>
              <a:ln w="95250">
                <a:solidFill>
                  <a:srgbClr val="1818B7"/>
                </a:solidFill>
              </a:ln>
            </p:spPr>
          </p:sp>
          <p:sp>
            <p:nvSpPr>
              <p:cNvPr name="TextBox 9" id="9"/>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TextBox 10" id="10"/>
            <p:cNvSpPr txBox="true"/>
            <p:nvPr/>
          </p:nvSpPr>
          <p:spPr>
            <a:xfrm rot="0">
              <a:off x="488030" y="269112"/>
              <a:ext cx="29969817"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rPr>
                <a:t>LSTM-BASED DEEPFAKE DETECTION • LSTM-BASED DEEPFAKE DETECTION • LSTM-BASED DEEPFAKE DETECTION• LSTM-BASED DEEPFAKE DETECTION</a:t>
              </a:r>
            </a:p>
          </p:txBody>
        </p:sp>
      </p:grpSp>
      <p:grpSp>
        <p:nvGrpSpPr>
          <p:cNvPr name="Group 11" id="11"/>
          <p:cNvGrpSpPr/>
          <p:nvPr/>
        </p:nvGrpSpPr>
        <p:grpSpPr>
          <a:xfrm rot="0">
            <a:off x="-2999547" y="9491219"/>
            <a:ext cx="22588922" cy="795781"/>
            <a:chOff x="0" y="0"/>
            <a:chExt cx="30118562" cy="1061041"/>
          </a:xfrm>
        </p:grpSpPr>
        <p:grpSp>
          <p:nvGrpSpPr>
            <p:cNvPr name="Group 12" id="12"/>
            <p:cNvGrpSpPr/>
            <p:nvPr/>
          </p:nvGrpSpPr>
          <p:grpSpPr>
            <a:xfrm rot="0">
              <a:off x="0" y="0"/>
              <a:ext cx="30118562" cy="1061041"/>
              <a:chOff x="0" y="0"/>
              <a:chExt cx="5949346" cy="209588"/>
            </a:xfrm>
          </p:grpSpPr>
          <p:sp>
            <p:nvSpPr>
              <p:cNvPr name="Freeform 13" id="13"/>
              <p:cNvSpPr/>
              <p:nvPr/>
            </p:nvSpPr>
            <p:spPr>
              <a:xfrm flipH="false" flipV="false" rot="0">
                <a:off x="0" y="0"/>
                <a:ext cx="5949346" cy="209588"/>
              </a:xfrm>
              <a:custGeom>
                <a:avLst/>
                <a:gdLst/>
                <a:ahLst/>
                <a:cxnLst/>
                <a:rect r="r" b="b" t="t" l="l"/>
                <a:pathLst>
                  <a:path h="209588" w="5949346">
                    <a:moveTo>
                      <a:pt x="0" y="0"/>
                    </a:moveTo>
                    <a:lnTo>
                      <a:pt x="5949346" y="0"/>
                    </a:lnTo>
                    <a:lnTo>
                      <a:pt x="5949346" y="209588"/>
                    </a:lnTo>
                    <a:lnTo>
                      <a:pt x="0" y="209588"/>
                    </a:lnTo>
                    <a:close/>
                  </a:path>
                </a:pathLst>
              </a:custGeom>
              <a:solidFill>
                <a:srgbClr val="1818B7"/>
              </a:solidFill>
              <a:ln w="95250">
                <a:solidFill>
                  <a:srgbClr val="1818B7"/>
                </a:solidFill>
              </a:ln>
            </p:spPr>
          </p:sp>
          <p:sp>
            <p:nvSpPr>
              <p:cNvPr name="TextBox 14" id="1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TextBox 15" id="15"/>
            <p:cNvSpPr txBox="true"/>
            <p:nvPr/>
          </p:nvSpPr>
          <p:spPr>
            <a:xfrm rot="0">
              <a:off x="474983" y="269112"/>
              <a:ext cx="29168597"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rPr>
                <a:t>LSTM-BASED DEEPFAKE DETECTION • LSTM-BASED DEEPFAKE DETECTION • LSTM-BASED DEEPFAKE DETECTION• LSTM-BASED DEEPFAKE DETECTION</a:t>
              </a:r>
            </a:p>
          </p:txBody>
        </p:sp>
      </p:grpSp>
      <p:grpSp>
        <p:nvGrpSpPr>
          <p:cNvPr name="Group 16" id="16"/>
          <p:cNvGrpSpPr/>
          <p:nvPr/>
        </p:nvGrpSpPr>
        <p:grpSpPr>
          <a:xfrm rot="0">
            <a:off x="807747" y="7165798"/>
            <a:ext cx="2801811" cy="712035"/>
            <a:chOff x="0" y="0"/>
            <a:chExt cx="737925" cy="187532"/>
          </a:xfrm>
        </p:grpSpPr>
        <p:sp>
          <p:nvSpPr>
            <p:cNvPr name="Freeform 17" id="17"/>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18" id="18"/>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4" action="ppaction://hlinksldjump"/>
                </a:rPr>
                <a:t>Back to Agenda Page</a:t>
              </a:r>
            </a:p>
          </p:txBody>
        </p:sp>
      </p:grpSp>
      <p:grpSp>
        <p:nvGrpSpPr>
          <p:cNvPr name="Group 19" id="19"/>
          <p:cNvGrpSpPr/>
          <p:nvPr/>
        </p:nvGrpSpPr>
        <p:grpSpPr>
          <a:xfrm rot="0">
            <a:off x="15600318" y="4759728"/>
            <a:ext cx="1658982" cy="4147456"/>
            <a:chOff x="0" y="0"/>
            <a:chExt cx="2211976" cy="5529941"/>
          </a:xfrm>
        </p:grpSpPr>
        <p:sp>
          <p:nvSpPr>
            <p:cNvPr name="Freeform 20" id="20"/>
            <p:cNvSpPr/>
            <p:nvPr/>
          </p:nvSpPr>
          <p:spPr>
            <a:xfrm flipH="false" flipV="false" rot="0">
              <a:off x="0"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05988"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0"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105988"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0"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105988"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0"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105988"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8" id="28"/>
            <p:cNvSpPr/>
            <p:nvPr/>
          </p:nvSpPr>
          <p:spPr>
            <a:xfrm flipH="false" flipV="false" rot="0">
              <a:off x="0"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1105988"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1284474" y="4613333"/>
              <a:ext cx="749016" cy="727227"/>
            </a:xfrm>
            <a:custGeom>
              <a:avLst/>
              <a:gdLst/>
              <a:ahLst/>
              <a:cxnLst/>
              <a:rect r="r" b="b" t="t" l="l"/>
              <a:pathLst>
                <a:path h="727227" w="749016">
                  <a:moveTo>
                    <a:pt x="0" y="0"/>
                  </a:moveTo>
                  <a:lnTo>
                    <a:pt x="749016" y="0"/>
                  </a:lnTo>
                  <a:lnTo>
                    <a:pt x="749016" y="727227"/>
                  </a:lnTo>
                  <a:lnTo>
                    <a:pt x="0" y="72722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Freeform 31" id="31"/>
          <p:cNvSpPr/>
          <p:nvPr/>
        </p:nvSpPr>
        <p:spPr>
          <a:xfrm flipH="false" flipV="false" rot="3207690">
            <a:off x="6778520" y="8056080"/>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2" id="32"/>
          <p:cNvSpPr/>
          <p:nvPr/>
        </p:nvSpPr>
        <p:spPr>
          <a:xfrm flipH="false" flipV="false" rot="0">
            <a:off x="15235587" y="4383955"/>
            <a:ext cx="635693" cy="654740"/>
          </a:xfrm>
          <a:custGeom>
            <a:avLst/>
            <a:gdLst/>
            <a:ahLst/>
            <a:cxnLst/>
            <a:rect r="r" b="b" t="t" l="l"/>
            <a:pathLst>
              <a:path h="654740" w="635693">
                <a:moveTo>
                  <a:pt x="0" y="0"/>
                </a:moveTo>
                <a:lnTo>
                  <a:pt x="635692" y="0"/>
                </a:lnTo>
                <a:lnTo>
                  <a:pt x="635692" y="654740"/>
                </a:lnTo>
                <a:lnTo>
                  <a:pt x="0" y="65474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3" id="33"/>
          <p:cNvSpPr/>
          <p:nvPr/>
        </p:nvSpPr>
        <p:spPr>
          <a:xfrm flipH="false" flipV="false" rot="0">
            <a:off x="1409673" y="2427012"/>
            <a:ext cx="798979" cy="798979"/>
          </a:xfrm>
          <a:custGeom>
            <a:avLst/>
            <a:gdLst/>
            <a:ahLst/>
            <a:cxnLst/>
            <a:rect r="r" b="b" t="t" l="l"/>
            <a:pathLst>
              <a:path h="798979" w="798979">
                <a:moveTo>
                  <a:pt x="0" y="0"/>
                </a:moveTo>
                <a:lnTo>
                  <a:pt x="798979" y="0"/>
                </a:lnTo>
                <a:lnTo>
                  <a:pt x="798979" y="798979"/>
                </a:lnTo>
                <a:lnTo>
                  <a:pt x="0" y="79897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34" id="34"/>
          <p:cNvSpPr txBox="true"/>
          <p:nvPr/>
        </p:nvSpPr>
        <p:spPr>
          <a:xfrm rot="0">
            <a:off x="1028700" y="1092874"/>
            <a:ext cx="15579380" cy="1263749"/>
          </a:xfrm>
          <a:prstGeom prst="rect">
            <a:avLst/>
          </a:prstGeom>
        </p:spPr>
        <p:txBody>
          <a:bodyPr anchor="t" rtlCol="false" tIns="0" lIns="0" bIns="0" rIns="0">
            <a:spAutoFit/>
          </a:bodyPr>
          <a:lstStyle/>
          <a:p>
            <a:pPr algn="ctr">
              <a:lnSpc>
                <a:spcPts val="8229"/>
              </a:lnSpc>
            </a:pPr>
            <a:r>
              <a:rPr lang="en-US" sz="8229">
                <a:solidFill>
                  <a:srgbClr val="000000"/>
                </a:solidFill>
                <a:latin typeface="Retropix"/>
              </a:rPr>
              <a:t>HOW DEEPFAKES ARE CREATED:</a:t>
            </a:r>
          </a:p>
        </p:txBody>
      </p:sp>
      <p:sp>
        <p:nvSpPr>
          <p:cNvPr name="Freeform 35" id="35"/>
          <p:cNvSpPr/>
          <p:nvPr/>
        </p:nvSpPr>
        <p:spPr>
          <a:xfrm flipH="false" flipV="false" rot="0">
            <a:off x="13972010" y="2190378"/>
            <a:ext cx="2527153" cy="473267"/>
          </a:xfrm>
          <a:custGeom>
            <a:avLst/>
            <a:gdLst/>
            <a:ahLst/>
            <a:cxnLst/>
            <a:rect r="r" b="b" t="t" l="l"/>
            <a:pathLst>
              <a:path h="473267" w="2527153">
                <a:moveTo>
                  <a:pt x="0" y="0"/>
                </a:moveTo>
                <a:lnTo>
                  <a:pt x="2527153" y="0"/>
                </a:lnTo>
                <a:lnTo>
                  <a:pt x="2527153" y="473267"/>
                </a:lnTo>
                <a:lnTo>
                  <a:pt x="0" y="473267"/>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36" id="36"/>
          <p:cNvSpPr txBox="true"/>
          <p:nvPr/>
        </p:nvSpPr>
        <p:spPr>
          <a:xfrm rot="0">
            <a:off x="3243174" y="2910704"/>
            <a:ext cx="11435361" cy="4162854"/>
          </a:xfrm>
          <a:prstGeom prst="rect">
            <a:avLst/>
          </a:prstGeom>
        </p:spPr>
        <p:txBody>
          <a:bodyPr anchor="t" rtlCol="false" tIns="0" lIns="0" bIns="0" rIns="0">
            <a:spAutoFit/>
          </a:bodyPr>
          <a:lstStyle/>
          <a:p>
            <a:pPr algn="just">
              <a:lnSpc>
                <a:spcPts val="4176"/>
              </a:lnSpc>
            </a:pPr>
            <a:r>
              <a:rPr lang="en-US" sz="2983">
                <a:solidFill>
                  <a:srgbClr val="000000"/>
                </a:solidFill>
                <a:latin typeface="Roboto Mono"/>
              </a:rPr>
              <a:t>Deep fakes are made using an AI technique called a generative adversarial network (GAN). The GAN consists of a generator, which creates fake media based on existing data, and a discriminator, which distinguishes between real and fake content. Through training, the generator becomes proficient at producing highly realistic and convincing deep fakes.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3175485" y="4275897"/>
            <a:ext cx="5629738" cy="4034224"/>
            <a:chOff x="0" y="0"/>
            <a:chExt cx="7506317" cy="5378965"/>
          </a:xfrm>
        </p:grpSpPr>
        <p:sp>
          <p:nvSpPr>
            <p:cNvPr name="Freeform 3" id="3"/>
            <p:cNvSpPr/>
            <p:nvPr/>
          </p:nvSpPr>
          <p:spPr>
            <a:xfrm flipH="false" flipV="false" rot="0">
              <a:off x="0" y="0"/>
              <a:ext cx="6753729" cy="3376865"/>
            </a:xfrm>
            <a:custGeom>
              <a:avLst/>
              <a:gdLst/>
              <a:ahLst/>
              <a:cxnLst/>
              <a:rect r="r" b="b" t="t" l="l"/>
              <a:pathLst>
                <a:path h="3376865" w="6753729">
                  <a:moveTo>
                    <a:pt x="0" y="0"/>
                  </a:moveTo>
                  <a:lnTo>
                    <a:pt x="6753729" y="0"/>
                  </a:lnTo>
                  <a:lnTo>
                    <a:pt x="6753729" y="3376865"/>
                  </a:lnTo>
                  <a:lnTo>
                    <a:pt x="0" y="3376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52587" y="2002100"/>
              <a:ext cx="6753729" cy="3376865"/>
            </a:xfrm>
            <a:custGeom>
              <a:avLst/>
              <a:gdLst/>
              <a:ahLst/>
              <a:cxnLst/>
              <a:rect r="r" b="b" t="t" l="l"/>
              <a:pathLst>
                <a:path h="3376865" w="6753729">
                  <a:moveTo>
                    <a:pt x="0" y="0"/>
                  </a:moveTo>
                  <a:lnTo>
                    <a:pt x="6753730" y="0"/>
                  </a:lnTo>
                  <a:lnTo>
                    <a:pt x="6753730" y="3376865"/>
                  </a:lnTo>
                  <a:lnTo>
                    <a:pt x="0" y="3376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2456685" y="0"/>
            <a:ext cx="23466005" cy="795781"/>
            <a:chOff x="0" y="0"/>
            <a:chExt cx="6180347" cy="209588"/>
          </a:xfrm>
        </p:grpSpPr>
        <p:sp>
          <p:nvSpPr>
            <p:cNvPr name="Freeform 6" id="6"/>
            <p:cNvSpPr/>
            <p:nvPr/>
          </p:nvSpPr>
          <p:spPr>
            <a:xfrm flipH="false" flipV="false" rot="0">
              <a:off x="0" y="0"/>
              <a:ext cx="6180347" cy="209588"/>
            </a:xfrm>
            <a:custGeom>
              <a:avLst/>
              <a:gdLst/>
              <a:ahLst/>
              <a:cxnLst/>
              <a:rect r="r" b="b" t="t" l="l"/>
              <a:pathLst>
                <a:path h="209588" w="6180347">
                  <a:moveTo>
                    <a:pt x="0" y="0"/>
                  </a:moveTo>
                  <a:lnTo>
                    <a:pt x="6180347" y="0"/>
                  </a:lnTo>
                  <a:lnTo>
                    <a:pt x="6180347" y="209588"/>
                  </a:lnTo>
                  <a:lnTo>
                    <a:pt x="0" y="209588"/>
                  </a:lnTo>
                  <a:close/>
                </a:path>
              </a:pathLst>
            </a:custGeom>
            <a:solidFill>
              <a:srgbClr val="067A7B"/>
            </a:solidFill>
            <a:ln w="95250">
              <a:solidFill>
                <a:srgbClr val="067A7B"/>
              </a:solidFill>
            </a:ln>
          </p:spPr>
        </p:sp>
        <p:sp>
          <p:nvSpPr>
            <p:cNvPr name="TextBox 7" id="7"/>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grpSp>
        <p:nvGrpSpPr>
          <p:cNvPr name="Group 8" id="8"/>
          <p:cNvGrpSpPr/>
          <p:nvPr/>
        </p:nvGrpSpPr>
        <p:grpSpPr>
          <a:xfrm rot="0">
            <a:off x="-2589002" y="9491219"/>
            <a:ext cx="23466005" cy="795781"/>
            <a:chOff x="0" y="0"/>
            <a:chExt cx="31288006" cy="1061041"/>
          </a:xfrm>
        </p:grpSpPr>
        <p:grpSp>
          <p:nvGrpSpPr>
            <p:cNvPr name="Group 9" id="9"/>
            <p:cNvGrpSpPr/>
            <p:nvPr/>
          </p:nvGrpSpPr>
          <p:grpSpPr>
            <a:xfrm rot="0">
              <a:off x="0" y="0"/>
              <a:ext cx="31288006" cy="1061041"/>
              <a:chOff x="0" y="0"/>
              <a:chExt cx="6180347" cy="209588"/>
            </a:xfrm>
          </p:grpSpPr>
          <p:sp>
            <p:nvSpPr>
              <p:cNvPr name="Freeform 10" id="10"/>
              <p:cNvSpPr/>
              <p:nvPr/>
            </p:nvSpPr>
            <p:spPr>
              <a:xfrm flipH="false" flipV="false" rot="0">
                <a:off x="0" y="0"/>
                <a:ext cx="6180347" cy="209588"/>
              </a:xfrm>
              <a:custGeom>
                <a:avLst/>
                <a:gdLst/>
                <a:ahLst/>
                <a:cxnLst/>
                <a:rect r="r" b="b" t="t" l="l"/>
                <a:pathLst>
                  <a:path h="209588" w="6180347">
                    <a:moveTo>
                      <a:pt x="0" y="0"/>
                    </a:moveTo>
                    <a:lnTo>
                      <a:pt x="6180347" y="0"/>
                    </a:lnTo>
                    <a:lnTo>
                      <a:pt x="6180347" y="209588"/>
                    </a:lnTo>
                    <a:lnTo>
                      <a:pt x="0" y="209588"/>
                    </a:lnTo>
                    <a:close/>
                  </a:path>
                </a:pathLst>
              </a:custGeom>
              <a:solidFill>
                <a:srgbClr val="067A7B"/>
              </a:solidFill>
              <a:ln w="95250">
                <a:solidFill>
                  <a:srgbClr val="067A7B"/>
                </a:solidFill>
              </a:ln>
            </p:spPr>
          </p:sp>
          <p:sp>
            <p:nvSpPr>
              <p:cNvPr name="TextBox 11" id="11"/>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TextBox 12" id="12"/>
            <p:cNvSpPr txBox="true"/>
            <p:nvPr/>
          </p:nvSpPr>
          <p:spPr>
            <a:xfrm rot="0">
              <a:off x="493425" y="269112"/>
              <a:ext cx="30301156"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rPr>
                <a:t>LSTM-BASED DEEPFAKE DETECTION • LSTM-BASED DEEPFAKE DETECTION • LSTM-BASED DEEPFAKE DETECTION• LSTM-BASED DEEPFAKE DETECTION</a:t>
              </a:r>
            </a:p>
          </p:txBody>
        </p:sp>
      </p:grpSp>
      <p:sp>
        <p:nvSpPr>
          <p:cNvPr name="TextBox 13" id="13"/>
          <p:cNvSpPr txBox="true"/>
          <p:nvPr/>
        </p:nvSpPr>
        <p:spPr>
          <a:xfrm rot="0">
            <a:off x="-360616" y="1083371"/>
            <a:ext cx="12037265" cy="1332410"/>
          </a:xfrm>
          <a:prstGeom prst="rect">
            <a:avLst/>
          </a:prstGeom>
        </p:spPr>
        <p:txBody>
          <a:bodyPr anchor="t" rtlCol="false" tIns="0" lIns="0" bIns="0" rIns="0">
            <a:spAutoFit/>
          </a:bodyPr>
          <a:lstStyle/>
          <a:p>
            <a:pPr algn="ctr">
              <a:lnSpc>
                <a:spcPts val="8774"/>
              </a:lnSpc>
            </a:pPr>
            <a:r>
              <a:rPr lang="en-US" sz="8774">
                <a:solidFill>
                  <a:srgbClr val="000000"/>
                </a:solidFill>
                <a:latin typeface="Retropix"/>
              </a:rPr>
              <a:t>WHY DEEPFAKE?</a:t>
            </a:r>
          </a:p>
        </p:txBody>
      </p:sp>
      <p:grpSp>
        <p:nvGrpSpPr>
          <p:cNvPr name="Group 14" id="14"/>
          <p:cNvGrpSpPr/>
          <p:nvPr/>
        </p:nvGrpSpPr>
        <p:grpSpPr>
          <a:xfrm rot="0">
            <a:off x="-2589002" y="0"/>
            <a:ext cx="23466005" cy="795781"/>
            <a:chOff x="0" y="0"/>
            <a:chExt cx="31288006" cy="1061041"/>
          </a:xfrm>
        </p:grpSpPr>
        <p:grpSp>
          <p:nvGrpSpPr>
            <p:cNvPr name="Group 15" id="15"/>
            <p:cNvGrpSpPr/>
            <p:nvPr/>
          </p:nvGrpSpPr>
          <p:grpSpPr>
            <a:xfrm rot="0">
              <a:off x="0" y="0"/>
              <a:ext cx="31288006" cy="1061041"/>
              <a:chOff x="0" y="0"/>
              <a:chExt cx="6180347" cy="209588"/>
            </a:xfrm>
          </p:grpSpPr>
          <p:sp>
            <p:nvSpPr>
              <p:cNvPr name="Freeform 16" id="16"/>
              <p:cNvSpPr/>
              <p:nvPr/>
            </p:nvSpPr>
            <p:spPr>
              <a:xfrm flipH="false" flipV="false" rot="0">
                <a:off x="0" y="0"/>
                <a:ext cx="6180347" cy="209588"/>
              </a:xfrm>
              <a:custGeom>
                <a:avLst/>
                <a:gdLst/>
                <a:ahLst/>
                <a:cxnLst/>
                <a:rect r="r" b="b" t="t" l="l"/>
                <a:pathLst>
                  <a:path h="209588" w="6180347">
                    <a:moveTo>
                      <a:pt x="0" y="0"/>
                    </a:moveTo>
                    <a:lnTo>
                      <a:pt x="6180347" y="0"/>
                    </a:lnTo>
                    <a:lnTo>
                      <a:pt x="6180347" y="209588"/>
                    </a:lnTo>
                    <a:lnTo>
                      <a:pt x="0" y="209588"/>
                    </a:lnTo>
                    <a:close/>
                  </a:path>
                </a:pathLst>
              </a:custGeom>
              <a:solidFill>
                <a:srgbClr val="067A7B"/>
              </a:solidFill>
              <a:ln w="95250">
                <a:solidFill>
                  <a:srgbClr val="067A7B"/>
                </a:solidFill>
              </a:ln>
            </p:spPr>
          </p:sp>
          <p:sp>
            <p:nvSpPr>
              <p:cNvPr name="TextBox 17" id="17"/>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TextBox 18" id="18"/>
            <p:cNvSpPr txBox="true"/>
            <p:nvPr/>
          </p:nvSpPr>
          <p:spPr>
            <a:xfrm rot="0">
              <a:off x="493425" y="269112"/>
              <a:ext cx="30301156"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rPr>
                <a:t>LSTM-BASED DEEPFAKE DETECTION • LSTM-BASED DEEPFAKE DETECTION • LSTM-BASED DEEPFAKE DETECTION• LSTM-BASED DEEPFAKE DETECTION</a:t>
              </a:r>
            </a:p>
          </p:txBody>
        </p:sp>
      </p:grpSp>
      <p:grpSp>
        <p:nvGrpSpPr>
          <p:cNvPr name="Group 19" id="19"/>
          <p:cNvGrpSpPr/>
          <p:nvPr/>
        </p:nvGrpSpPr>
        <p:grpSpPr>
          <a:xfrm rot="0">
            <a:off x="15789838" y="4275897"/>
            <a:ext cx="5762238" cy="4034224"/>
            <a:chOff x="0" y="0"/>
            <a:chExt cx="7682983" cy="5378965"/>
          </a:xfrm>
        </p:grpSpPr>
        <p:sp>
          <p:nvSpPr>
            <p:cNvPr name="Freeform 20" id="20"/>
            <p:cNvSpPr/>
            <p:nvPr/>
          </p:nvSpPr>
          <p:spPr>
            <a:xfrm flipH="true" flipV="false" rot="0">
              <a:off x="929254" y="0"/>
              <a:ext cx="6753729" cy="3376865"/>
            </a:xfrm>
            <a:custGeom>
              <a:avLst/>
              <a:gdLst/>
              <a:ahLst/>
              <a:cxnLst/>
              <a:rect r="r" b="b" t="t" l="l"/>
              <a:pathLst>
                <a:path h="3376865" w="6753729">
                  <a:moveTo>
                    <a:pt x="6753729" y="0"/>
                  </a:moveTo>
                  <a:lnTo>
                    <a:pt x="0" y="0"/>
                  </a:lnTo>
                  <a:lnTo>
                    <a:pt x="0" y="3376865"/>
                  </a:lnTo>
                  <a:lnTo>
                    <a:pt x="6753729" y="3376865"/>
                  </a:lnTo>
                  <a:lnTo>
                    <a:pt x="67537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0">
              <a:off x="0" y="2002100"/>
              <a:ext cx="6753729" cy="3376865"/>
            </a:xfrm>
            <a:custGeom>
              <a:avLst/>
              <a:gdLst/>
              <a:ahLst/>
              <a:cxnLst/>
              <a:rect r="r" b="b" t="t" l="l"/>
              <a:pathLst>
                <a:path h="3376865" w="6753729">
                  <a:moveTo>
                    <a:pt x="6753729" y="0"/>
                  </a:moveTo>
                  <a:lnTo>
                    <a:pt x="0" y="0"/>
                  </a:lnTo>
                  <a:lnTo>
                    <a:pt x="0" y="3376865"/>
                  </a:lnTo>
                  <a:lnTo>
                    <a:pt x="6753729" y="3376865"/>
                  </a:lnTo>
                  <a:lnTo>
                    <a:pt x="67537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2" id="22"/>
          <p:cNvSpPr/>
          <p:nvPr/>
        </p:nvSpPr>
        <p:spPr>
          <a:xfrm flipH="true" flipV="false" rot="1689362">
            <a:off x="1194762" y="1815107"/>
            <a:ext cx="484735" cy="825401"/>
          </a:xfrm>
          <a:custGeom>
            <a:avLst/>
            <a:gdLst/>
            <a:ahLst/>
            <a:cxnLst/>
            <a:rect r="r" b="b" t="t" l="l"/>
            <a:pathLst>
              <a:path h="825401" w="484735">
                <a:moveTo>
                  <a:pt x="484736" y="0"/>
                </a:moveTo>
                <a:lnTo>
                  <a:pt x="0" y="0"/>
                </a:lnTo>
                <a:lnTo>
                  <a:pt x="0" y="825401"/>
                </a:lnTo>
                <a:lnTo>
                  <a:pt x="484736" y="825401"/>
                </a:lnTo>
                <a:lnTo>
                  <a:pt x="4847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3910228" y="2942898"/>
            <a:ext cx="11056307" cy="5792316"/>
          </a:xfrm>
          <a:prstGeom prst="rect">
            <a:avLst/>
          </a:prstGeom>
        </p:spPr>
        <p:txBody>
          <a:bodyPr anchor="t" rtlCol="false" tIns="0" lIns="0" bIns="0" rIns="0">
            <a:spAutoFit/>
          </a:bodyPr>
          <a:lstStyle/>
          <a:p>
            <a:pPr marL="714239" indent="-357119" lvl="1">
              <a:lnSpc>
                <a:spcPts val="4631"/>
              </a:lnSpc>
              <a:buFont typeface="Arial"/>
              <a:buChar char="•"/>
            </a:pPr>
            <a:r>
              <a:rPr lang="en-US" sz="3308">
                <a:solidFill>
                  <a:srgbClr val="000000"/>
                </a:solidFill>
                <a:latin typeface="Roboto Mono"/>
              </a:rPr>
              <a:t>Misinformation and Fake News</a:t>
            </a:r>
          </a:p>
          <a:p>
            <a:pPr marL="714239" indent="-357119" lvl="1">
              <a:lnSpc>
                <a:spcPts val="4631"/>
              </a:lnSpc>
              <a:buFont typeface="Arial"/>
              <a:buChar char="•"/>
            </a:pPr>
            <a:r>
              <a:rPr lang="en-US" sz="3308">
                <a:solidFill>
                  <a:srgbClr val="000000"/>
                </a:solidFill>
                <a:latin typeface="Roboto Mono"/>
              </a:rPr>
              <a:t>Character Assassination and Defamation</a:t>
            </a:r>
          </a:p>
          <a:p>
            <a:pPr marL="714239" indent="-357119" lvl="1">
              <a:lnSpc>
                <a:spcPts val="4631"/>
              </a:lnSpc>
              <a:buFont typeface="Arial"/>
              <a:buChar char="•"/>
            </a:pPr>
            <a:r>
              <a:rPr lang="en-US" sz="3308">
                <a:solidFill>
                  <a:srgbClr val="000000"/>
                </a:solidFill>
                <a:latin typeface="Roboto Mono"/>
              </a:rPr>
              <a:t>Political Manipulation</a:t>
            </a:r>
          </a:p>
          <a:p>
            <a:pPr marL="714239" indent="-357119" lvl="1">
              <a:lnSpc>
                <a:spcPts val="4631"/>
              </a:lnSpc>
              <a:buFont typeface="Arial"/>
              <a:buChar char="•"/>
            </a:pPr>
            <a:r>
              <a:rPr lang="en-US" sz="3308">
                <a:solidFill>
                  <a:srgbClr val="000000"/>
                </a:solidFill>
                <a:latin typeface="Roboto Mono"/>
              </a:rPr>
              <a:t>Fraud and Scams</a:t>
            </a:r>
          </a:p>
          <a:p>
            <a:pPr marL="714239" indent="-357119" lvl="1">
              <a:lnSpc>
                <a:spcPts val="4631"/>
              </a:lnSpc>
              <a:buFont typeface="Arial"/>
              <a:buChar char="•"/>
            </a:pPr>
            <a:r>
              <a:rPr lang="en-US" sz="3308">
                <a:solidFill>
                  <a:srgbClr val="000000"/>
                </a:solidFill>
                <a:latin typeface="Roboto Mono"/>
              </a:rPr>
              <a:t>Identity Theft</a:t>
            </a:r>
          </a:p>
          <a:p>
            <a:pPr marL="714239" indent="-357119" lvl="1">
              <a:lnSpc>
                <a:spcPts val="4631"/>
              </a:lnSpc>
              <a:buFont typeface="Arial"/>
              <a:buChar char="•"/>
            </a:pPr>
            <a:r>
              <a:rPr lang="en-US" sz="3308">
                <a:solidFill>
                  <a:srgbClr val="000000"/>
                </a:solidFill>
                <a:latin typeface="Roboto Mono"/>
              </a:rPr>
              <a:t>Revenge Porn and Harassment</a:t>
            </a:r>
          </a:p>
          <a:p>
            <a:pPr marL="714239" indent="-357119" lvl="1">
              <a:lnSpc>
                <a:spcPts val="4631"/>
              </a:lnSpc>
              <a:buFont typeface="Arial"/>
              <a:buChar char="•"/>
            </a:pPr>
            <a:r>
              <a:rPr lang="en-US" sz="3308">
                <a:solidFill>
                  <a:srgbClr val="000000"/>
                </a:solidFill>
                <a:latin typeface="Roboto Mono"/>
              </a:rPr>
              <a:t>Cyberbullying and Social Manipulation</a:t>
            </a:r>
          </a:p>
          <a:p>
            <a:pPr marL="714239" indent="-357119" lvl="1">
              <a:lnSpc>
                <a:spcPts val="4631"/>
              </a:lnSpc>
              <a:buFont typeface="Arial"/>
              <a:buChar char="•"/>
            </a:pPr>
            <a:r>
              <a:rPr lang="en-US" sz="3308">
                <a:solidFill>
                  <a:srgbClr val="000000"/>
                </a:solidFill>
                <a:latin typeface="Roboto Mono"/>
              </a:rPr>
              <a:t>Targeting Businesses and Institutions</a:t>
            </a:r>
          </a:p>
          <a:p>
            <a:pPr marL="714239" indent="-357119" lvl="1">
              <a:lnSpc>
                <a:spcPts val="4631"/>
              </a:lnSpc>
              <a:buFont typeface="Arial"/>
              <a:buChar char="•"/>
            </a:pPr>
            <a:r>
              <a:rPr lang="en-US" sz="3308">
                <a:solidFill>
                  <a:srgbClr val="000000"/>
                </a:solidFill>
                <a:latin typeface="Roboto Mono"/>
              </a:rPr>
              <a:t>Erosion of Trust</a:t>
            </a:r>
          </a:p>
          <a:p>
            <a:pPr algn="ctr">
              <a:lnSpc>
                <a:spcPts val="463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4683665" y="351481"/>
            <a:ext cx="11827108" cy="8786556"/>
          </a:xfrm>
          <a:custGeom>
            <a:avLst/>
            <a:gdLst/>
            <a:ahLst/>
            <a:cxnLst/>
            <a:rect r="r" b="b" t="t" l="l"/>
            <a:pathLst>
              <a:path h="8786556" w="11827108">
                <a:moveTo>
                  <a:pt x="0" y="0"/>
                </a:moveTo>
                <a:lnTo>
                  <a:pt x="11827108" y="0"/>
                </a:lnTo>
                <a:lnTo>
                  <a:pt x="11827108" y="8786556"/>
                </a:lnTo>
                <a:lnTo>
                  <a:pt x="0" y="8786556"/>
                </a:lnTo>
                <a:lnTo>
                  <a:pt x="0" y="0"/>
                </a:lnTo>
                <a:close/>
              </a:path>
            </a:pathLst>
          </a:custGeom>
          <a:blipFill>
            <a:blip r:embed="rId2"/>
            <a:stretch>
              <a:fillRect l="0" t="0" r="0" b="0"/>
            </a:stretch>
          </a:blipFill>
        </p:spPr>
      </p:sp>
      <p:grpSp>
        <p:nvGrpSpPr>
          <p:cNvPr name="Group 3" id="3"/>
          <p:cNvGrpSpPr/>
          <p:nvPr/>
        </p:nvGrpSpPr>
        <p:grpSpPr>
          <a:xfrm rot="0">
            <a:off x="0" y="9052698"/>
            <a:ext cx="18288000" cy="1234302"/>
            <a:chOff x="0" y="0"/>
            <a:chExt cx="4816593" cy="325084"/>
          </a:xfrm>
        </p:grpSpPr>
        <p:sp>
          <p:nvSpPr>
            <p:cNvPr name="Freeform 4" id="4"/>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a:solidFill>
                <a:srgbClr val="CCCCCC"/>
              </a:solidFill>
            </a:ln>
          </p:spPr>
        </p:sp>
        <p:sp>
          <p:nvSpPr>
            <p:cNvPr name="TextBox 5" id="5"/>
            <p:cNvSpPr txBox="true"/>
            <p:nvPr/>
          </p:nvSpPr>
          <p:spPr>
            <a:xfrm>
              <a:off x="0" y="-38100"/>
              <a:ext cx="812800" cy="850900"/>
            </a:xfrm>
            <a:prstGeom prst="rect">
              <a:avLst/>
            </a:prstGeom>
          </p:spPr>
          <p:txBody>
            <a:bodyPr anchor="ctr" rtlCol="false" tIns="254000" lIns="254000" bIns="254000" rIns="254000"/>
            <a:lstStyle/>
            <a:p>
              <a:pPr>
                <a:lnSpc>
                  <a:spcPts val="2100"/>
                </a:lnSpc>
              </a:pPr>
            </a:p>
          </p:txBody>
        </p:sp>
      </p:grpSp>
      <p:grpSp>
        <p:nvGrpSpPr>
          <p:cNvPr name="Group 6" id="6"/>
          <p:cNvGrpSpPr/>
          <p:nvPr/>
        </p:nvGrpSpPr>
        <p:grpSpPr>
          <a:xfrm rot="0">
            <a:off x="237414" y="9267586"/>
            <a:ext cx="804526" cy="804526"/>
            <a:chOff x="0" y="0"/>
            <a:chExt cx="1072702" cy="1072702"/>
          </a:xfrm>
        </p:grpSpPr>
        <p:sp>
          <p:nvSpPr>
            <p:cNvPr name="Freeform 7" id="7"/>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4" id="14"/>
          <p:cNvGrpSpPr/>
          <p:nvPr/>
        </p:nvGrpSpPr>
        <p:grpSpPr>
          <a:xfrm rot="0">
            <a:off x="15109868" y="9297158"/>
            <a:ext cx="2801811" cy="712035"/>
            <a:chOff x="0" y="0"/>
            <a:chExt cx="737925" cy="187532"/>
          </a:xfrm>
        </p:grpSpPr>
        <p:sp>
          <p:nvSpPr>
            <p:cNvPr name="Freeform 15" id="15"/>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a:solidFill>
                <a:srgbClr val="000000"/>
              </a:solidFill>
            </a:ln>
          </p:spPr>
        </p:sp>
        <p:sp>
          <p:nvSpPr>
            <p:cNvPr name="TextBox 16" id="16"/>
            <p:cNvSpPr txBox="true"/>
            <p:nvPr/>
          </p:nvSpPr>
          <p:spPr>
            <a:xfrm>
              <a:off x="0" y="-66675"/>
              <a:ext cx="812800" cy="879475"/>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Bold"/>
                  <a:hlinkClick r:id="rId17" action="ppaction://hlinksldjump"/>
                </a:rPr>
                <a:t>Back to Agenda Page</a:t>
              </a:r>
            </a:p>
          </p:txBody>
        </p:sp>
      </p:grpSp>
      <p:sp>
        <p:nvSpPr>
          <p:cNvPr name="Freeform 17" id="17"/>
          <p:cNvSpPr/>
          <p:nvPr/>
        </p:nvSpPr>
        <p:spPr>
          <a:xfrm flipH="false" flipV="false" rot="0">
            <a:off x="16282173" y="385288"/>
            <a:ext cx="1211954" cy="1286824"/>
          </a:xfrm>
          <a:custGeom>
            <a:avLst/>
            <a:gdLst/>
            <a:ahLst/>
            <a:cxnLst/>
            <a:rect r="r" b="b" t="t" l="l"/>
            <a:pathLst>
              <a:path h="1286824" w="1211954">
                <a:moveTo>
                  <a:pt x="0" y="0"/>
                </a:moveTo>
                <a:lnTo>
                  <a:pt x="1211954" y="0"/>
                </a:lnTo>
                <a:lnTo>
                  <a:pt x="1211954" y="1286824"/>
                </a:lnTo>
                <a:lnTo>
                  <a:pt x="0" y="128682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6925977" y="9128512"/>
            <a:ext cx="11362023" cy="1073150"/>
          </a:xfrm>
          <a:prstGeom prst="rect">
            <a:avLst/>
          </a:prstGeom>
        </p:spPr>
        <p:txBody>
          <a:bodyPr anchor="t" rtlCol="false" tIns="0" lIns="0" bIns="0" rIns="0">
            <a:spAutoFit/>
          </a:bodyPr>
          <a:lstStyle/>
          <a:p>
            <a:pPr>
              <a:lnSpc>
                <a:spcPts val="6999"/>
              </a:lnSpc>
            </a:pPr>
            <a:r>
              <a:rPr lang="en-US" sz="6999">
                <a:solidFill>
                  <a:srgbClr val="000000"/>
                </a:solidFill>
                <a:latin typeface="Retropix"/>
              </a:rPr>
              <a:t>METHODOLOGY</a:t>
            </a:r>
          </a:p>
        </p:txBody>
      </p:sp>
      <p:sp>
        <p:nvSpPr>
          <p:cNvPr name="Freeform 19" id="19"/>
          <p:cNvSpPr/>
          <p:nvPr/>
        </p:nvSpPr>
        <p:spPr>
          <a:xfrm flipH="false" flipV="false" rot="0">
            <a:off x="1484869" y="5508506"/>
            <a:ext cx="4796973" cy="2398487"/>
          </a:xfrm>
          <a:custGeom>
            <a:avLst/>
            <a:gdLst/>
            <a:ahLst/>
            <a:cxnLst/>
            <a:rect r="r" b="b" t="t" l="l"/>
            <a:pathLst>
              <a:path h="2398487" w="4796973">
                <a:moveTo>
                  <a:pt x="0" y="0"/>
                </a:moveTo>
                <a:lnTo>
                  <a:pt x="4796973" y="0"/>
                </a:lnTo>
                <a:lnTo>
                  <a:pt x="4796973" y="2398487"/>
                </a:lnTo>
                <a:lnTo>
                  <a:pt x="0" y="23984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1842716" y="5819081"/>
            <a:ext cx="4796973" cy="2398487"/>
          </a:xfrm>
          <a:custGeom>
            <a:avLst/>
            <a:gdLst/>
            <a:ahLst/>
            <a:cxnLst/>
            <a:rect r="r" b="b" t="t" l="l"/>
            <a:pathLst>
              <a:path h="2398487" w="4796973">
                <a:moveTo>
                  <a:pt x="0" y="0"/>
                </a:moveTo>
                <a:lnTo>
                  <a:pt x="4796974" y="0"/>
                </a:lnTo>
                <a:lnTo>
                  <a:pt x="4796974" y="2398487"/>
                </a:lnTo>
                <a:lnTo>
                  <a:pt x="0" y="239848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1" id="21"/>
          <p:cNvSpPr txBox="true"/>
          <p:nvPr/>
        </p:nvSpPr>
        <p:spPr>
          <a:xfrm rot="0">
            <a:off x="2375621" y="6656597"/>
            <a:ext cx="3667646" cy="1183896"/>
          </a:xfrm>
          <a:prstGeom prst="rect">
            <a:avLst/>
          </a:prstGeom>
        </p:spPr>
        <p:txBody>
          <a:bodyPr anchor="t" rtlCol="false" tIns="0" lIns="0" bIns="0" rIns="0">
            <a:spAutoFit/>
          </a:bodyPr>
          <a:lstStyle/>
          <a:p>
            <a:pPr algn="ctr">
              <a:lnSpc>
                <a:spcPts val="4235"/>
              </a:lnSpc>
            </a:pPr>
            <a:r>
              <a:rPr lang="en-US" sz="4235">
                <a:solidFill>
                  <a:srgbClr val="000000"/>
                </a:solidFill>
                <a:latin typeface="Retropix"/>
              </a:rPr>
              <a:t>SYSTEM ARCHITECTURE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5257270" cy="209588"/>
          </a:xfrm>
        </p:grpSpPr>
        <p:sp>
          <p:nvSpPr>
            <p:cNvPr name="Freeform 3" id="3"/>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a:solidFill>
                <a:srgbClr val="067A7B"/>
              </a:solidFill>
            </a:ln>
          </p:spPr>
        </p:sp>
        <p:sp>
          <p:nvSpPr>
            <p:cNvPr name="TextBox 4" id="4"/>
            <p:cNvSpPr txBox="true"/>
            <p:nvPr/>
          </p:nvSpPr>
          <p:spPr>
            <a:xfrm>
              <a:off x="0" y="-47625"/>
              <a:ext cx="812800" cy="860425"/>
            </a:xfrm>
            <a:prstGeom prst="rect">
              <a:avLst/>
            </a:prstGeom>
          </p:spPr>
          <p:txBody>
            <a:bodyPr anchor="ctr" rtlCol="false" tIns="254000" lIns="254000" bIns="254000" rIns="254000"/>
            <a:lstStyle/>
            <a:p>
              <a:pPr>
                <a:lnSpc>
                  <a:spcPts val="3499"/>
                </a:lnSpc>
              </a:pPr>
            </a:p>
          </p:txBody>
        </p:sp>
      </p:grpSp>
      <p:sp>
        <p:nvSpPr>
          <p:cNvPr name="Freeform 5" id="5"/>
          <p:cNvSpPr/>
          <p:nvPr/>
        </p:nvSpPr>
        <p:spPr>
          <a:xfrm flipH="false" flipV="false" rot="0">
            <a:off x="2005044" y="3699479"/>
            <a:ext cx="6495867" cy="3247933"/>
          </a:xfrm>
          <a:custGeom>
            <a:avLst/>
            <a:gdLst/>
            <a:ahLst/>
            <a:cxnLst/>
            <a:rect r="r" b="b" t="t" l="l"/>
            <a:pathLst>
              <a:path h="3247933" w="6495867">
                <a:moveTo>
                  <a:pt x="0" y="0"/>
                </a:moveTo>
                <a:lnTo>
                  <a:pt x="6495867" y="0"/>
                </a:lnTo>
                <a:lnTo>
                  <a:pt x="6495867" y="3247933"/>
                </a:lnTo>
                <a:lnTo>
                  <a:pt x="0" y="3247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03309" y="1448026"/>
            <a:ext cx="8235627" cy="8235627"/>
          </a:xfrm>
          <a:custGeom>
            <a:avLst/>
            <a:gdLst/>
            <a:ahLst/>
            <a:cxnLst/>
            <a:rect r="r" b="b" t="t" l="l"/>
            <a:pathLst>
              <a:path h="8235627" w="8235627">
                <a:moveTo>
                  <a:pt x="0" y="0"/>
                </a:moveTo>
                <a:lnTo>
                  <a:pt x="8235627" y="0"/>
                </a:lnTo>
                <a:lnTo>
                  <a:pt x="8235627" y="8235627"/>
                </a:lnTo>
                <a:lnTo>
                  <a:pt x="0" y="8235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11322" y="1706589"/>
            <a:ext cx="400231" cy="387132"/>
          </a:xfrm>
          <a:custGeom>
            <a:avLst/>
            <a:gdLst/>
            <a:ahLst/>
            <a:cxnLst/>
            <a:rect r="r" b="b" t="t" l="l"/>
            <a:pathLst>
              <a:path h="387132" w="400231">
                <a:moveTo>
                  <a:pt x="0" y="0"/>
                </a:moveTo>
                <a:lnTo>
                  <a:pt x="400231" y="0"/>
                </a:lnTo>
                <a:lnTo>
                  <a:pt x="400231" y="387133"/>
                </a:lnTo>
                <a:lnTo>
                  <a:pt x="0" y="3871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489627" y="4120046"/>
            <a:ext cx="6495867" cy="3247933"/>
          </a:xfrm>
          <a:custGeom>
            <a:avLst/>
            <a:gdLst/>
            <a:ahLst/>
            <a:cxnLst/>
            <a:rect r="r" b="b" t="t" l="l"/>
            <a:pathLst>
              <a:path h="3247933" w="6495867">
                <a:moveTo>
                  <a:pt x="0" y="0"/>
                </a:moveTo>
                <a:lnTo>
                  <a:pt x="6495866" y="0"/>
                </a:lnTo>
                <a:lnTo>
                  <a:pt x="6495866" y="3247934"/>
                </a:lnTo>
                <a:lnTo>
                  <a:pt x="0" y="3247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20080" y="1448026"/>
            <a:ext cx="3136187" cy="866728"/>
          </a:xfrm>
          <a:custGeom>
            <a:avLst/>
            <a:gdLst/>
            <a:ahLst/>
            <a:cxnLst/>
            <a:rect r="r" b="b" t="t" l="l"/>
            <a:pathLst>
              <a:path h="866728" w="3136187">
                <a:moveTo>
                  <a:pt x="0" y="0"/>
                </a:moveTo>
                <a:lnTo>
                  <a:pt x="3136188" y="0"/>
                </a:lnTo>
                <a:lnTo>
                  <a:pt x="3136188" y="866728"/>
                </a:lnTo>
                <a:lnTo>
                  <a:pt x="0" y="866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923168" y="6021445"/>
            <a:ext cx="1195909" cy="1282164"/>
          </a:xfrm>
          <a:custGeom>
            <a:avLst/>
            <a:gdLst/>
            <a:ahLst/>
            <a:cxnLst/>
            <a:rect r="r" b="b" t="t" l="l"/>
            <a:pathLst>
              <a:path h="1282164" w="1195909">
                <a:moveTo>
                  <a:pt x="0" y="0"/>
                </a:moveTo>
                <a:lnTo>
                  <a:pt x="1195909" y="0"/>
                </a:lnTo>
                <a:lnTo>
                  <a:pt x="1195909" y="1282163"/>
                </a:lnTo>
                <a:lnTo>
                  <a:pt x="0" y="12821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9870787" y="7291780"/>
            <a:ext cx="5567771" cy="1194388"/>
          </a:xfrm>
          <a:prstGeom prst="rect">
            <a:avLst/>
          </a:prstGeom>
        </p:spPr>
        <p:txBody>
          <a:bodyPr anchor="t" rtlCol="false" tIns="0" lIns="0" bIns="0" rIns="0">
            <a:spAutoFit/>
          </a:bodyPr>
          <a:lstStyle/>
          <a:p>
            <a:pPr algn="ctr">
              <a:lnSpc>
                <a:spcPts val="4740"/>
              </a:lnSpc>
            </a:pPr>
            <a:r>
              <a:rPr lang="en-US" sz="3386" u="sng">
                <a:solidFill>
                  <a:srgbClr val="000000"/>
                </a:solidFill>
                <a:latin typeface="Public Sans"/>
              </a:rPr>
              <a:t>Kaggle Deepfake Detection Challenge Dataset</a:t>
            </a:r>
          </a:p>
        </p:txBody>
      </p:sp>
      <p:sp>
        <p:nvSpPr>
          <p:cNvPr name="Freeform 12" id="12"/>
          <p:cNvSpPr/>
          <p:nvPr/>
        </p:nvSpPr>
        <p:spPr>
          <a:xfrm flipH="false" flipV="false" rot="0">
            <a:off x="5147384" y="1881390"/>
            <a:ext cx="547168" cy="931711"/>
          </a:xfrm>
          <a:custGeom>
            <a:avLst/>
            <a:gdLst/>
            <a:ahLst/>
            <a:cxnLst/>
            <a:rect r="r" b="b" t="t" l="l"/>
            <a:pathLst>
              <a:path h="931711" w="547168">
                <a:moveTo>
                  <a:pt x="0" y="0"/>
                </a:moveTo>
                <a:lnTo>
                  <a:pt x="547169" y="0"/>
                </a:lnTo>
                <a:lnTo>
                  <a:pt x="547169" y="931711"/>
                </a:lnTo>
                <a:lnTo>
                  <a:pt x="0" y="9317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538843" y="8930546"/>
            <a:ext cx="817618" cy="817618"/>
          </a:xfrm>
          <a:custGeom>
            <a:avLst/>
            <a:gdLst/>
            <a:ahLst/>
            <a:cxnLst/>
            <a:rect r="r" b="b" t="t" l="l"/>
            <a:pathLst>
              <a:path h="817618" w="817618">
                <a:moveTo>
                  <a:pt x="0" y="0"/>
                </a:moveTo>
                <a:lnTo>
                  <a:pt x="817618" y="0"/>
                </a:lnTo>
                <a:lnTo>
                  <a:pt x="817618" y="817618"/>
                </a:lnTo>
                <a:lnTo>
                  <a:pt x="0" y="8176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377964" y="8930546"/>
            <a:ext cx="842116" cy="817618"/>
          </a:xfrm>
          <a:custGeom>
            <a:avLst/>
            <a:gdLst/>
            <a:ahLst/>
            <a:cxnLst/>
            <a:rect r="r" b="b" t="t" l="l"/>
            <a:pathLst>
              <a:path h="817618" w="842116">
                <a:moveTo>
                  <a:pt x="0" y="0"/>
                </a:moveTo>
                <a:lnTo>
                  <a:pt x="842116" y="0"/>
                </a:lnTo>
                <a:lnTo>
                  <a:pt x="842116" y="817618"/>
                </a:lnTo>
                <a:lnTo>
                  <a:pt x="0" y="8176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3211264" y="5452383"/>
            <a:ext cx="4966578" cy="1210143"/>
          </a:xfrm>
          <a:prstGeom prst="rect">
            <a:avLst/>
          </a:prstGeom>
        </p:spPr>
        <p:txBody>
          <a:bodyPr anchor="t" rtlCol="false" tIns="0" lIns="0" bIns="0" rIns="0">
            <a:spAutoFit/>
          </a:bodyPr>
          <a:lstStyle/>
          <a:p>
            <a:pPr algn="ctr">
              <a:lnSpc>
                <a:spcPts val="7901"/>
              </a:lnSpc>
            </a:pPr>
            <a:r>
              <a:rPr lang="en-US" sz="7901">
                <a:solidFill>
                  <a:srgbClr val="000000"/>
                </a:solidFill>
                <a:latin typeface="Retropix"/>
              </a:rPr>
              <a:t>DATASETS</a:t>
            </a:r>
          </a:p>
        </p:txBody>
      </p:sp>
      <p:grpSp>
        <p:nvGrpSpPr>
          <p:cNvPr name="Group 16" id="16"/>
          <p:cNvGrpSpPr/>
          <p:nvPr/>
        </p:nvGrpSpPr>
        <p:grpSpPr>
          <a:xfrm rot="0">
            <a:off x="9870787" y="3237867"/>
            <a:ext cx="1993278" cy="2506146"/>
            <a:chOff x="0" y="0"/>
            <a:chExt cx="2657704" cy="3341528"/>
          </a:xfrm>
        </p:grpSpPr>
        <p:sp>
          <p:nvSpPr>
            <p:cNvPr name="TextBox 17" id="17"/>
            <p:cNvSpPr txBox="true"/>
            <p:nvPr/>
          </p:nvSpPr>
          <p:spPr>
            <a:xfrm rot="0">
              <a:off x="0" y="1882028"/>
              <a:ext cx="2657704" cy="1459500"/>
            </a:xfrm>
            <a:prstGeom prst="rect">
              <a:avLst/>
            </a:prstGeom>
          </p:spPr>
          <p:txBody>
            <a:bodyPr anchor="t" rtlCol="false" tIns="0" lIns="0" bIns="0" rIns="0">
              <a:spAutoFit/>
            </a:bodyPr>
            <a:lstStyle/>
            <a:p>
              <a:pPr algn="ctr">
                <a:lnSpc>
                  <a:spcPts val="4429"/>
                </a:lnSpc>
              </a:pPr>
              <a:r>
                <a:rPr lang="en-US" sz="3163" u="sng">
                  <a:solidFill>
                    <a:srgbClr val="000000"/>
                  </a:solidFill>
                  <a:latin typeface="Public Sans"/>
                </a:rPr>
                <a:t>Celeb-DF Dataset</a:t>
              </a:r>
            </a:p>
          </p:txBody>
        </p:sp>
        <p:sp>
          <p:nvSpPr>
            <p:cNvPr name="Freeform 18" id="18"/>
            <p:cNvSpPr/>
            <p:nvPr/>
          </p:nvSpPr>
          <p:spPr>
            <a:xfrm flipH="false" flipV="false" rot="0">
              <a:off x="411225" y="0"/>
              <a:ext cx="1835254" cy="1788538"/>
            </a:xfrm>
            <a:custGeom>
              <a:avLst/>
              <a:gdLst/>
              <a:ahLst/>
              <a:cxnLst/>
              <a:rect r="r" b="b" t="t" l="l"/>
              <a:pathLst>
                <a:path h="1788538" w="1835254">
                  <a:moveTo>
                    <a:pt x="0" y="0"/>
                  </a:moveTo>
                  <a:lnTo>
                    <a:pt x="1835254" y="0"/>
                  </a:lnTo>
                  <a:lnTo>
                    <a:pt x="1835254" y="1788538"/>
                  </a:lnTo>
                  <a:lnTo>
                    <a:pt x="0" y="17885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19" id="19"/>
          <p:cNvGrpSpPr/>
          <p:nvPr/>
        </p:nvGrpSpPr>
        <p:grpSpPr>
          <a:xfrm rot="0">
            <a:off x="10343551" y="3387609"/>
            <a:ext cx="7160668" cy="1762430"/>
            <a:chOff x="0" y="0"/>
            <a:chExt cx="9547557" cy="2349906"/>
          </a:xfrm>
        </p:grpSpPr>
        <p:sp>
          <p:nvSpPr>
            <p:cNvPr name="TextBox 20" id="20"/>
            <p:cNvSpPr txBox="true"/>
            <p:nvPr/>
          </p:nvSpPr>
          <p:spPr>
            <a:xfrm rot="0">
              <a:off x="0" y="1654793"/>
              <a:ext cx="9547557" cy="695113"/>
            </a:xfrm>
            <a:prstGeom prst="rect">
              <a:avLst/>
            </a:prstGeom>
          </p:spPr>
          <p:txBody>
            <a:bodyPr anchor="t" rtlCol="false" tIns="0" lIns="0" bIns="0" rIns="0">
              <a:spAutoFit/>
            </a:bodyPr>
            <a:lstStyle/>
            <a:p>
              <a:pPr algn="ctr">
                <a:lnSpc>
                  <a:spcPts val="4340"/>
                </a:lnSpc>
              </a:pPr>
              <a:r>
                <a:rPr lang="en-US" sz="3100" u="sng">
                  <a:solidFill>
                    <a:srgbClr val="000000"/>
                  </a:solidFill>
                  <a:latin typeface="Public Sans"/>
                </a:rPr>
                <a:t>FaceForensic++</a:t>
              </a:r>
            </a:p>
          </p:txBody>
        </p:sp>
        <p:sp>
          <p:nvSpPr>
            <p:cNvPr name="Freeform 21" id="21"/>
            <p:cNvSpPr/>
            <p:nvPr/>
          </p:nvSpPr>
          <p:spPr>
            <a:xfrm flipH="false" flipV="false" rot="0">
              <a:off x="3907180" y="0"/>
              <a:ext cx="1733197" cy="1689079"/>
            </a:xfrm>
            <a:custGeom>
              <a:avLst/>
              <a:gdLst/>
              <a:ahLst/>
              <a:cxnLst/>
              <a:rect r="r" b="b" t="t" l="l"/>
              <a:pathLst>
                <a:path h="1689079" w="1733197">
                  <a:moveTo>
                    <a:pt x="0" y="0"/>
                  </a:moveTo>
                  <a:lnTo>
                    <a:pt x="1733197" y="0"/>
                  </a:lnTo>
                  <a:lnTo>
                    <a:pt x="1733197" y="1689079"/>
                  </a:lnTo>
                  <a:lnTo>
                    <a:pt x="0" y="168907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
        <p:nvSpPr>
          <p:cNvPr name="TextBox 22" id="22"/>
          <p:cNvSpPr txBox="true"/>
          <p:nvPr/>
        </p:nvSpPr>
        <p:spPr>
          <a:xfrm rot="0">
            <a:off x="-836598" y="193673"/>
            <a:ext cx="20647073" cy="387578"/>
          </a:xfrm>
          <a:prstGeom prst="rect">
            <a:avLst/>
          </a:prstGeom>
        </p:spPr>
        <p:txBody>
          <a:bodyPr anchor="t" rtlCol="false" tIns="0" lIns="0" bIns="0" rIns="0">
            <a:spAutoFit/>
          </a:bodyPr>
          <a:lstStyle/>
          <a:p>
            <a:pPr algn="ctr">
              <a:lnSpc>
                <a:spcPts val="3122"/>
              </a:lnSpc>
              <a:spcBef>
                <a:spcPct val="0"/>
              </a:spcBef>
            </a:pPr>
            <a:r>
              <a:rPr lang="en-US" sz="2230">
                <a:solidFill>
                  <a:srgbClr val="FFFFFF"/>
                </a:solidFill>
                <a:latin typeface="Public Sans"/>
              </a:rPr>
              <a:t>LSTM-BASED DEEPFAKE DETECTION • LSTM-BASED DEEPFAKE DETECTION • LSTM-BASED DEEPFAKE DETECTION• LSTM-BASED DEEPFAKE DETECTION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DAFpgf1bPko</dc:identifier>
  <dcterms:modified xsi:type="dcterms:W3CDTF">2011-08-01T06:04:30Z</dcterms:modified>
  <cp:revision>1</cp:revision>
  <dc:title>Deep Fake Detection PPT</dc:title>
</cp:coreProperties>
</file>